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71" r:id="rId4"/>
    <p:sldId id="289" r:id="rId5"/>
    <p:sldId id="272" r:id="rId6"/>
    <p:sldId id="268" r:id="rId7"/>
    <p:sldId id="262" r:id="rId8"/>
    <p:sldId id="269" r:id="rId9"/>
    <p:sldId id="282" r:id="rId10"/>
    <p:sldId id="261" r:id="rId11"/>
    <p:sldId id="285" r:id="rId12"/>
    <p:sldId id="283" r:id="rId13"/>
    <p:sldId id="264" r:id="rId14"/>
    <p:sldId id="290" r:id="rId15"/>
    <p:sldId id="291" r:id="rId16"/>
    <p:sldId id="292" r:id="rId17"/>
    <p:sldId id="286" r:id="rId18"/>
    <p:sldId id="287" r:id="rId19"/>
    <p:sldId id="288" r:id="rId20"/>
    <p:sldId id="270" r:id="rId21"/>
    <p:sldId id="281" r:id="rId22"/>
    <p:sldId id="258"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ilisateur de Microsoft Office" initials="Office" lastIdx="5" clrIdx="0">
    <p:extLst/>
  </p:cmAuthor>
  <p:cmAuthor id="2" name="Utilisateur de Microsoft Office" initials="Office [2]" lastIdx="1" clrIdx="1">
    <p:extLst/>
  </p:cmAuthor>
  <p:cmAuthor id="3" name="Utilisateur de Microsoft Office" initials="Office [3]" lastIdx="1" clrIdx="2">
    <p:extLst/>
  </p:cmAuthor>
  <p:cmAuthor id="4" name="Utilisateur de Microsoft Office" initials="Office [4]" lastIdx="1" clrIdx="3">
    <p:extLst/>
  </p:cmAuthor>
  <p:cmAuthor id="5" name="Utilisateur de Microsoft Office" initials="Office [5]" lastIdx="1" clrIdx="4">
    <p:extLst/>
  </p:cmAuthor>
  <p:cmAuthor id="6" name="Utilisateur de Microsoft Office" initials="Office [6]" lastIdx="1" clrIdx="5">
    <p:extLst/>
  </p:cmAuthor>
  <p:cmAuthor id="7" name="Utilisateur de Microsoft Office" initials="Office [7]" lastIdx="1" clrIdx="6">
    <p:extLst/>
  </p:cmAuthor>
  <p:cmAuthor id="8" name="Utilisateur de Microsoft Office" initials="Office [8]" lastIdx="1" clrIdx="7">
    <p:extLst/>
  </p:cmAuthor>
  <p:cmAuthor id="9" name="Utilisateur de Microsoft Office" initials="Office [9]" lastIdx="1" clrIdx="8">
    <p:extLst/>
  </p:cmAuthor>
  <p:cmAuthor id="10" name="Utilisateur de Microsoft Office" initials="Office [10]" lastIdx="1" clrIdx="9">
    <p:extLst/>
  </p:cmAuthor>
  <p:cmAuthor id="11" name="Utilisateur de Microsoft Office" initials="Office [11]" lastIdx="1" clrIdx="10">
    <p:extLst/>
  </p:cmAuthor>
  <p:cmAuthor id="12" name="Utilisateur de Microsoft Office" initials="Office [12]" lastIdx="1" clrIdx="11">
    <p:extLst/>
  </p:cmAuthor>
  <p:cmAuthor id="13" name="Utilisateur de Microsoft Office" initials="Office [13]" lastIdx="1" clrIdx="12">
    <p:extLst/>
  </p:cmAuthor>
  <p:cmAuthor id="14" name="Utilisateur de Microsoft Office" initials="Office [14]" lastIdx="1" clrIdx="13">
    <p:extLst/>
  </p:cmAuthor>
  <p:cmAuthor id="15" name="Utilisateur de Microsoft Office" initials="Office [15]" lastIdx="1" clrIdx="14">
    <p:extLst/>
  </p:cmAuthor>
  <p:cmAuthor id="16" name="Utilisateur de Microsoft Office" initials="Office [16]" lastIdx="1" clrIdx="15">
    <p:extLst/>
  </p:cmAuthor>
  <p:cmAuthor id="17" name="Utilisateur de Microsoft Office" initials="Office [17]" lastIdx="1" clrIdx="16">
    <p:extLst/>
  </p:cmAuthor>
  <p:cmAuthor id="18" name="Utilisateur de Microsoft Office" initials="Office [18]" lastIdx="1" clrIdx="17">
    <p:extLst/>
  </p:cmAuthor>
  <p:cmAuthor id="19" name="Utilisateur de Microsoft Office" initials="Office [19]" lastIdx="1" clrIdx="18">
    <p:extLst/>
  </p:cmAuthor>
  <p:cmAuthor id="20" name="Utilisateur de Microsoft Office" initials="Office [20]" lastIdx="1" clrIdx="19">
    <p:extLst/>
  </p:cmAuthor>
  <p:cmAuthor id="21" name="Utilisateur de Microsoft Office" initials="Office [21]" lastIdx="1" clrIdx="20">
    <p:extLst/>
  </p:cmAuthor>
  <p:cmAuthor id="22" name="Utilisateur de Microsoft Office" initials="Office [22]" lastIdx="1" clrIdx="21">
    <p:extLst/>
  </p:cmAuthor>
  <p:cmAuthor id="23" name="Utilisateur de Microsoft Office" initials="Office [23]" lastIdx="1" clrIdx="22">
    <p:extLst/>
  </p:cmAuthor>
  <p:cmAuthor id="24" name="Matthieu Bach" initials="MB" lastIdx="4" clrIdx="23">
    <p:extLst/>
  </p:cmAuthor>
  <p:cmAuthor id="25" name="Matthieu Bach" initials="MB [2]" lastIdx="1" clrIdx="24">
    <p:extLst/>
  </p:cmAuthor>
  <p:cmAuthor id="26" name="Matthieu Bach" initials="MB [3]" lastIdx="1" clrIdx="25">
    <p:extLst/>
  </p:cmAuthor>
  <p:cmAuthor id="27" name="Matthieu Bach" initials="MB [4]" lastIdx="1" clrIdx="2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5B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47"/>
    <p:restoredTop sz="89157" autoAdjust="0"/>
  </p:normalViewPr>
  <p:slideViewPr>
    <p:cSldViewPr snapToGrid="0">
      <p:cViewPr>
        <p:scale>
          <a:sx n="59" d="100"/>
          <a:sy n="59" d="100"/>
        </p:scale>
        <p:origin x="1656" y="424"/>
      </p:cViewPr>
      <p:guideLst>
        <p:guide orient="horz" pos="2160"/>
        <p:guide pos="3840"/>
      </p:guideLst>
    </p:cSldViewPr>
  </p:slideViewPr>
  <p:notesTextViewPr>
    <p:cViewPr>
      <p:scale>
        <a:sx n="95" d="100"/>
        <a:sy n="9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60F70E-806D-8E4E-AB82-6D24A574AE71}" type="doc">
      <dgm:prSet loTypeId="urn:microsoft.com/office/officeart/2005/8/layout/hList9" loCatId="list" qsTypeId="urn:microsoft.com/office/officeart/2005/8/quickstyle/simple2" qsCatId="simple" csTypeId="urn:microsoft.com/office/officeart/2005/8/colors/accent0_1" csCatId="mainScheme" phldr="1"/>
      <dgm:spPr/>
      <dgm:t>
        <a:bodyPr/>
        <a:lstStyle/>
        <a:p>
          <a:endParaRPr lang="de-DE"/>
        </a:p>
      </dgm:t>
    </dgm:pt>
    <dgm:pt modelId="{E167D910-7438-DC4D-A481-3AAEFC54AD5A}">
      <dgm:prSet phldrT="[Text]"/>
      <dgm:spPr/>
      <dgm:t>
        <a:bodyPr/>
        <a:lstStyle/>
        <a:p>
          <a:r>
            <a:rPr lang="de-DE" dirty="0" err="1"/>
            <a:t>Vicampo</a:t>
          </a:r>
          <a:r>
            <a:rPr lang="de-DE" dirty="0"/>
            <a:t> (De)</a:t>
          </a:r>
        </a:p>
      </dgm:t>
    </dgm:pt>
    <dgm:pt modelId="{90D7CC67-7BC2-DF46-8DDB-13A9507940A9}" type="parTrans" cxnId="{987BB13A-8333-4B4A-A800-F453FF07EFD6}">
      <dgm:prSet/>
      <dgm:spPr/>
      <dgm:t>
        <a:bodyPr/>
        <a:lstStyle/>
        <a:p>
          <a:endParaRPr lang="de-DE"/>
        </a:p>
      </dgm:t>
    </dgm:pt>
    <dgm:pt modelId="{ECB22B06-7F0B-8B42-9E61-F0A5F8DAE03D}" type="sibTrans" cxnId="{987BB13A-8333-4B4A-A800-F453FF07EFD6}">
      <dgm:prSet/>
      <dgm:spPr/>
      <dgm:t>
        <a:bodyPr/>
        <a:lstStyle/>
        <a:p>
          <a:endParaRPr lang="de-DE"/>
        </a:p>
      </dgm:t>
    </dgm:pt>
    <dgm:pt modelId="{D3DC2EAA-B6B8-234E-93F7-8072446AEDF7}">
      <dgm:prSet phldrT="[Text]"/>
      <dgm:spPr/>
      <dgm:t>
        <a:bodyPr/>
        <a:lstStyle/>
        <a:p>
          <a:r>
            <a:rPr lang="de-DE" dirty="0" smtClean="0"/>
            <a:t>Deutsch</a:t>
          </a:r>
          <a:endParaRPr lang="de-DE" dirty="0"/>
        </a:p>
      </dgm:t>
    </dgm:pt>
    <dgm:pt modelId="{3B99BCF4-CEC9-5C46-867C-0D698D4CFF68}" type="parTrans" cxnId="{28CEB155-2BE4-0940-B5BC-F5FFC3C59A41}">
      <dgm:prSet/>
      <dgm:spPr/>
      <dgm:t>
        <a:bodyPr/>
        <a:lstStyle/>
        <a:p>
          <a:endParaRPr lang="de-DE"/>
        </a:p>
      </dgm:t>
    </dgm:pt>
    <dgm:pt modelId="{4B9A978D-EFBA-3D41-B197-B6F3AC058378}" type="sibTrans" cxnId="{28CEB155-2BE4-0940-B5BC-F5FFC3C59A41}">
      <dgm:prSet/>
      <dgm:spPr/>
      <dgm:t>
        <a:bodyPr/>
        <a:lstStyle/>
        <a:p>
          <a:endParaRPr lang="de-DE"/>
        </a:p>
      </dgm:t>
    </dgm:pt>
    <dgm:pt modelId="{C9514350-91EF-974E-9D26-64316B2DA9F1}">
      <dgm:prSet phldrT="[Text]"/>
      <dgm:spPr/>
      <dgm:t>
        <a:bodyPr/>
        <a:lstStyle/>
        <a:p>
          <a:r>
            <a:rPr lang="de-DE" dirty="0" smtClean="0"/>
            <a:t>Französisch</a:t>
          </a:r>
          <a:endParaRPr lang="de-DE" dirty="0"/>
        </a:p>
      </dgm:t>
    </dgm:pt>
    <dgm:pt modelId="{2151D732-3D03-8F49-B1A1-1807F7226886}" type="parTrans" cxnId="{81F932EF-4095-FF48-9BDE-9CAD07F049A7}">
      <dgm:prSet/>
      <dgm:spPr/>
      <dgm:t>
        <a:bodyPr/>
        <a:lstStyle/>
        <a:p>
          <a:endParaRPr lang="de-DE"/>
        </a:p>
      </dgm:t>
    </dgm:pt>
    <dgm:pt modelId="{A5E71ABF-0F05-4B4B-A230-D7D1C2B1FB5A}" type="sibTrans" cxnId="{81F932EF-4095-FF48-9BDE-9CAD07F049A7}">
      <dgm:prSet/>
      <dgm:spPr/>
      <dgm:t>
        <a:bodyPr/>
        <a:lstStyle/>
        <a:p>
          <a:endParaRPr lang="de-DE"/>
        </a:p>
      </dgm:t>
    </dgm:pt>
    <dgm:pt modelId="{6981C262-4847-0E4E-9C22-18F926A4B11A}">
      <dgm:prSet phldrT="[Text]"/>
      <dgm:spPr/>
      <dgm:t>
        <a:bodyPr/>
        <a:lstStyle/>
        <a:p>
          <a:r>
            <a:rPr lang="de-DE" dirty="0" err="1"/>
            <a:t>Vinatis</a:t>
          </a:r>
          <a:r>
            <a:rPr lang="de-DE" dirty="0"/>
            <a:t> (Fr)</a:t>
          </a:r>
        </a:p>
      </dgm:t>
    </dgm:pt>
    <dgm:pt modelId="{4D2AE128-D055-1F4E-A9B6-FF2C46818F35}" type="parTrans" cxnId="{34808FCB-2927-1B43-A396-388D828D9F67}">
      <dgm:prSet/>
      <dgm:spPr/>
      <dgm:t>
        <a:bodyPr/>
        <a:lstStyle/>
        <a:p>
          <a:endParaRPr lang="de-DE"/>
        </a:p>
      </dgm:t>
    </dgm:pt>
    <dgm:pt modelId="{38A6F1B0-D333-B84E-B1C3-624B698DB1CF}" type="sibTrans" cxnId="{34808FCB-2927-1B43-A396-388D828D9F67}">
      <dgm:prSet/>
      <dgm:spPr/>
      <dgm:t>
        <a:bodyPr/>
        <a:lstStyle/>
        <a:p>
          <a:endParaRPr lang="de-DE"/>
        </a:p>
      </dgm:t>
    </dgm:pt>
    <dgm:pt modelId="{8B0972E7-F7D0-4948-A44E-335FD824B74F}">
      <dgm:prSet phldrT="[Text]"/>
      <dgm:spPr/>
      <dgm:t>
        <a:bodyPr/>
        <a:lstStyle/>
        <a:p>
          <a:r>
            <a:rPr lang="de-DE" dirty="0" smtClean="0"/>
            <a:t>Deutsch</a:t>
          </a:r>
          <a:endParaRPr lang="de-DE" dirty="0"/>
        </a:p>
      </dgm:t>
    </dgm:pt>
    <dgm:pt modelId="{02E6AA12-978C-DF44-81DD-AEC8AB4FBC39}" type="parTrans" cxnId="{14BB1F1B-1CE5-5F4B-B60A-25D9C912F01A}">
      <dgm:prSet/>
      <dgm:spPr/>
      <dgm:t>
        <a:bodyPr/>
        <a:lstStyle/>
        <a:p>
          <a:endParaRPr lang="de-DE"/>
        </a:p>
      </dgm:t>
    </dgm:pt>
    <dgm:pt modelId="{12CC3838-1D64-1A4B-AF4C-3940F18B6DCF}" type="sibTrans" cxnId="{14BB1F1B-1CE5-5F4B-B60A-25D9C912F01A}">
      <dgm:prSet/>
      <dgm:spPr/>
      <dgm:t>
        <a:bodyPr/>
        <a:lstStyle/>
        <a:p>
          <a:endParaRPr lang="de-DE"/>
        </a:p>
      </dgm:t>
    </dgm:pt>
    <dgm:pt modelId="{BD11E6AD-3969-3F4F-8B11-DF80DF79174C}">
      <dgm:prSet phldrT="[Text]"/>
      <dgm:spPr/>
      <dgm:t>
        <a:bodyPr/>
        <a:lstStyle/>
        <a:p>
          <a:r>
            <a:rPr lang="de-DE" dirty="0"/>
            <a:t>Französische Weine (4 787 Wörter)</a:t>
          </a:r>
        </a:p>
      </dgm:t>
    </dgm:pt>
    <dgm:pt modelId="{866875DF-75F4-9F40-9A54-850204484429}" type="parTrans" cxnId="{4873D596-AAA3-574A-8FFA-1C1936B99975}">
      <dgm:prSet/>
      <dgm:spPr/>
      <dgm:t>
        <a:bodyPr/>
        <a:lstStyle/>
        <a:p>
          <a:endParaRPr lang="de-DE"/>
        </a:p>
      </dgm:t>
    </dgm:pt>
    <dgm:pt modelId="{3B3FBCAE-10BB-DB4D-9F05-2AFC4FE00043}" type="sibTrans" cxnId="{4873D596-AAA3-574A-8FFA-1C1936B99975}">
      <dgm:prSet/>
      <dgm:spPr/>
      <dgm:t>
        <a:bodyPr/>
        <a:lstStyle/>
        <a:p>
          <a:endParaRPr lang="de-DE"/>
        </a:p>
      </dgm:t>
    </dgm:pt>
    <dgm:pt modelId="{133ECCC5-91CD-2C49-B588-00BF2D7D7341}">
      <dgm:prSet phldrT="[Text]"/>
      <dgm:spPr/>
      <dgm:t>
        <a:bodyPr/>
        <a:lstStyle/>
        <a:p>
          <a:r>
            <a:rPr lang="de-DE" dirty="0"/>
            <a:t>Deutsche Weine (2 651 Wörter)</a:t>
          </a:r>
        </a:p>
      </dgm:t>
    </dgm:pt>
    <dgm:pt modelId="{54FAE263-EEEA-3D49-B7C3-4FBB194BDB8E}" type="parTrans" cxnId="{D6536A8C-10D8-204D-A6DE-75BE43C1F313}">
      <dgm:prSet/>
      <dgm:spPr/>
      <dgm:t>
        <a:bodyPr/>
        <a:lstStyle/>
        <a:p>
          <a:endParaRPr lang="de-DE"/>
        </a:p>
      </dgm:t>
    </dgm:pt>
    <dgm:pt modelId="{7FB48D62-DD26-9547-97FA-3E8D42CB405F}" type="sibTrans" cxnId="{D6536A8C-10D8-204D-A6DE-75BE43C1F313}">
      <dgm:prSet/>
      <dgm:spPr/>
      <dgm:t>
        <a:bodyPr/>
        <a:lstStyle/>
        <a:p>
          <a:endParaRPr lang="de-DE"/>
        </a:p>
      </dgm:t>
    </dgm:pt>
    <dgm:pt modelId="{EF058DBB-BE14-5742-B6D5-EA7827FDB33B}">
      <dgm:prSet phldrT="[Text]"/>
      <dgm:spPr/>
      <dgm:t>
        <a:bodyPr/>
        <a:lstStyle/>
        <a:p>
          <a:r>
            <a:rPr lang="de-DE" dirty="0"/>
            <a:t>Französische Weine (3 282 Wörter)</a:t>
          </a:r>
        </a:p>
      </dgm:t>
    </dgm:pt>
    <dgm:pt modelId="{35172348-AB2F-284A-ACC2-4454759DB585}" type="parTrans" cxnId="{1AB515CC-ED4E-2447-9613-93BC72A0481F}">
      <dgm:prSet/>
      <dgm:spPr/>
      <dgm:t>
        <a:bodyPr/>
        <a:lstStyle/>
        <a:p>
          <a:endParaRPr lang="de-DE"/>
        </a:p>
      </dgm:t>
    </dgm:pt>
    <dgm:pt modelId="{80AD0953-2696-4841-83D2-4B2E30E9E643}" type="sibTrans" cxnId="{1AB515CC-ED4E-2447-9613-93BC72A0481F}">
      <dgm:prSet/>
      <dgm:spPr/>
      <dgm:t>
        <a:bodyPr/>
        <a:lstStyle/>
        <a:p>
          <a:endParaRPr lang="de-DE"/>
        </a:p>
      </dgm:t>
    </dgm:pt>
    <dgm:pt modelId="{3BE7095E-D3D8-3247-B66A-B871B83D3D1A}">
      <dgm:prSet phldrT="[Text]"/>
      <dgm:spPr/>
      <dgm:t>
        <a:bodyPr/>
        <a:lstStyle/>
        <a:p>
          <a:r>
            <a:rPr lang="de-DE" dirty="0"/>
            <a:t>Deutsche Weine (2 069 Wörter)</a:t>
          </a:r>
        </a:p>
      </dgm:t>
    </dgm:pt>
    <dgm:pt modelId="{090DEC94-2D73-314B-AAD2-6526E4E1AED0}" type="parTrans" cxnId="{B576D066-F550-BF4E-9526-15B4E7E16E7F}">
      <dgm:prSet/>
      <dgm:spPr/>
      <dgm:t>
        <a:bodyPr/>
        <a:lstStyle/>
        <a:p>
          <a:endParaRPr lang="de-DE"/>
        </a:p>
      </dgm:t>
    </dgm:pt>
    <dgm:pt modelId="{6752D313-4BC1-DE40-AEC0-6B1AAAD4084F}" type="sibTrans" cxnId="{B576D066-F550-BF4E-9526-15B4E7E16E7F}">
      <dgm:prSet/>
      <dgm:spPr/>
      <dgm:t>
        <a:bodyPr/>
        <a:lstStyle/>
        <a:p>
          <a:endParaRPr lang="de-DE"/>
        </a:p>
      </dgm:t>
    </dgm:pt>
    <dgm:pt modelId="{908E36FA-DFD5-1544-B068-36097F19B482}">
      <dgm:prSet phldrT="[Text]"/>
      <dgm:spPr/>
      <dgm:t>
        <a:bodyPr/>
        <a:lstStyle/>
        <a:p>
          <a:r>
            <a:rPr lang="de-DE" dirty="0"/>
            <a:t>Französische Weine (4 407 Wörter)</a:t>
          </a:r>
        </a:p>
      </dgm:t>
    </dgm:pt>
    <dgm:pt modelId="{E348E456-AC74-094A-A6F2-97B6410A8F73}" type="parTrans" cxnId="{3774AF17-9DC2-4C4A-A859-18A6B90B7127}">
      <dgm:prSet/>
      <dgm:spPr/>
      <dgm:t>
        <a:bodyPr/>
        <a:lstStyle/>
        <a:p>
          <a:endParaRPr lang="de-DE"/>
        </a:p>
      </dgm:t>
    </dgm:pt>
    <dgm:pt modelId="{C056AC8D-BAE3-524A-9159-B84D9021845F}" type="sibTrans" cxnId="{3774AF17-9DC2-4C4A-A859-18A6B90B7127}">
      <dgm:prSet/>
      <dgm:spPr/>
      <dgm:t>
        <a:bodyPr/>
        <a:lstStyle/>
        <a:p>
          <a:endParaRPr lang="de-DE"/>
        </a:p>
      </dgm:t>
    </dgm:pt>
    <dgm:pt modelId="{21791C69-C14F-B047-ACD4-D1BC17E0D484}">
      <dgm:prSet phldrT="[Text]"/>
      <dgm:spPr/>
      <dgm:t>
        <a:bodyPr/>
        <a:lstStyle/>
        <a:p>
          <a:r>
            <a:rPr lang="de-DE" dirty="0" smtClean="0"/>
            <a:t>Französisch</a:t>
          </a:r>
          <a:endParaRPr lang="de-DE" dirty="0"/>
        </a:p>
      </dgm:t>
    </dgm:pt>
    <dgm:pt modelId="{317F8C33-15F9-A541-9FCD-464986C4AC47}" type="parTrans" cxnId="{AC3C7510-EB4C-9544-AEAE-1C424C048F5B}">
      <dgm:prSet/>
      <dgm:spPr/>
      <dgm:t>
        <a:bodyPr/>
        <a:lstStyle/>
        <a:p>
          <a:endParaRPr lang="de-DE"/>
        </a:p>
      </dgm:t>
    </dgm:pt>
    <dgm:pt modelId="{5A8576FF-F3CC-CE4F-ACB2-5AD2CAEE0A2C}" type="sibTrans" cxnId="{AC3C7510-EB4C-9544-AEAE-1C424C048F5B}">
      <dgm:prSet/>
      <dgm:spPr/>
      <dgm:t>
        <a:bodyPr/>
        <a:lstStyle/>
        <a:p>
          <a:endParaRPr lang="de-DE"/>
        </a:p>
      </dgm:t>
    </dgm:pt>
    <dgm:pt modelId="{31925309-2F4C-FF4E-ABAF-B53CA0A6E488}">
      <dgm:prSet phldrT="[Text]"/>
      <dgm:spPr/>
      <dgm:t>
        <a:bodyPr/>
        <a:lstStyle/>
        <a:p>
          <a:r>
            <a:rPr lang="de-DE" dirty="0"/>
            <a:t>Deutsche Weine (3 724 Wörter)</a:t>
          </a:r>
        </a:p>
      </dgm:t>
    </dgm:pt>
    <dgm:pt modelId="{63AAE2C5-260F-F747-8F95-3D46A8A23B43}" type="parTrans" cxnId="{808633EE-6208-4349-BA9A-DEAAE42B174B}">
      <dgm:prSet/>
      <dgm:spPr/>
      <dgm:t>
        <a:bodyPr/>
        <a:lstStyle/>
        <a:p>
          <a:endParaRPr lang="de-DE"/>
        </a:p>
      </dgm:t>
    </dgm:pt>
    <dgm:pt modelId="{246F11FF-38E4-7343-82E3-3FD3846CB320}" type="sibTrans" cxnId="{808633EE-6208-4349-BA9A-DEAAE42B174B}">
      <dgm:prSet/>
      <dgm:spPr/>
      <dgm:t>
        <a:bodyPr/>
        <a:lstStyle/>
        <a:p>
          <a:endParaRPr lang="de-DE"/>
        </a:p>
      </dgm:t>
    </dgm:pt>
    <dgm:pt modelId="{5E3FB7FC-0310-EB43-BEAE-690A4FFBC285}">
      <dgm:prSet phldrT="[Text]"/>
      <dgm:spPr/>
      <dgm:t>
        <a:bodyPr/>
        <a:lstStyle/>
        <a:p>
          <a:r>
            <a:rPr lang="de-DE" dirty="0"/>
            <a:t>Französische Weine (5 839 Wörter)</a:t>
          </a:r>
        </a:p>
      </dgm:t>
    </dgm:pt>
    <dgm:pt modelId="{07505F74-D27A-7F4F-AABC-C79F67022037}" type="parTrans" cxnId="{061D89CA-B59D-E648-AFED-7BC234642070}">
      <dgm:prSet/>
      <dgm:spPr/>
      <dgm:t>
        <a:bodyPr/>
        <a:lstStyle/>
        <a:p>
          <a:endParaRPr lang="de-DE"/>
        </a:p>
      </dgm:t>
    </dgm:pt>
    <dgm:pt modelId="{B4696363-4776-4D4F-8FDB-9AB23AF3622A}" type="sibTrans" cxnId="{061D89CA-B59D-E648-AFED-7BC234642070}">
      <dgm:prSet/>
      <dgm:spPr/>
      <dgm:t>
        <a:bodyPr/>
        <a:lstStyle/>
        <a:p>
          <a:endParaRPr lang="de-DE"/>
        </a:p>
      </dgm:t>
    </dgm:pt>
    <dgm:pt modelId="{1003C4E1-0B1D-0B4F-80E3-EE5E51A04BE6}">
      <dgm:prSet phldrT="[Text]"/>
      <dgm:spPr/>
      <dgm:t>
        <a:bodyPr/>
        <a:lstStyle/>
        <a:p>
          <a:r>
            <a:rPr lang="de-DE" dirty="0" smtClean="0"/>
            <a:t>Deutsche Weine (4 321 Wörter)</a:t>
          </a:r>
          <a:endParaRPr lang="de-DE" dirty="0"/>
        </a:p>
      </dgm:t>
    </dgm:pt>
    <dgm:pt modelId="{3108A979-9397-A841-84ED-56DC2B3916B6}" type="parTrans" cxnId="{1183F959-BE98-FD4B-9287-765DEA5E7F6F}">
      <dgm:prSet/>
      <dgm:spPr/>
    </dgm:pt>
    <dgm:pt modelId="{E5386FF6-6F31-FB46-9975-A01F935C2749}" type="sibTrans" cxnId="{1183F959-BE98-FD4B-9287-765DEA5E7F6F}">
      <dgm:prSet/>
      <dgm:spPr/>
    </dgm:pt>
    <dgm:pt modelId="{4ACF1C00-1D84-1946-ADDB-D4CACED343C0}" type="pres">
      <dgm:prSet presAssocID="{7060F70E-806D-8E4E-AB82-6D24A574AE71}" presName="list" presStyleCnt="0">
        <dgm:presLayoutVars>
          <dgm:dir/>
          <dgm:animLvl val="lvl"/>
        </dgm:presLayoutVars>
      </dgm:prSet>
      <dgm:spPr/>
      <dgm:t>
        <a:bodyPr/>
        <a:lstStyle/>
        <a:p>
          <a:endParaRPr lang="de-DE"/>
        </a:p>
      </dgm:t>
    </dgm:pt>
    <dgm:pt modelId="{312A1C6A-46FB-C748-9A1F-1257406BA759}" type="pres">
      <dgm:prSet presAssocID="{E167D910-7438-DC4D-A481-3AAEFC54AD5A}" presName="posSpace" presStyleCnt="0"/>
      <dgm:spPr/>
      <dgm:t>
        <a:bodyPr/>
        <a:lstStyle/>
        <a:p>
          <a:endParaRPr lang="de-DE"/>
        </a:p>
      </dgm:t>
    </dgm:pt>
    <dgm:pt modelId="{41AD64DF-62A3-D546-8619-6A04571A27D6}" type="pres">
      <dgm:prSet presAssocID="{E167D910-7438-DC4D-A481-3AAEFC54AD5A}" presName="vertFlow" presStyleCnt="0"/>
      <dgm:spPr/>
      <dgm:t>
        <a:bodyPr/>
        <a:lstStyle/>
        <a:p>
          <a:endParaRPr lang="de-DE"/>
        </a:p>
      </dgm:t>
    </dgm:pt>
    <dgm:pt modelId="{2EDE1358-A037-8742-8084-91511F0D2FE0}" type="pres">
      <dgm:prSet presAssocID="{E167D910-7438-DC4D-A481-3AAEFC54AD5A}" presName="topSpace" presStyleCnt="0"/>
      <dgm:spPr/>
      <dgm:t>
        <a:bodyPr/>
        <a:lstStyle/>
        <a:p>
          <a:endParaRPr lang="de-DE"/>
        </a:p>
      </dgm:t>
    </dgm:pt>
    <dgm:pt modelId="{1CC2203A-5C6B-8B43-B248-BF893D3623DB}" type="pres">
      <dgm:prSet presAssocID="{E167D910-7438-DC4D-A481-3AAEFC54AD5A}" presName="firstComp" presStyleCnt="0"/>
      <dgm:spPr/>
      <dgm:t>
        <a:bodyPr/>
        <a:lstStyle/>
        <a:p>
          <a:endParaRPr lang="de-DE"/>
        </a:p>
      </dgm:t>
    </dgm:pt>
    <dgm:pt modelId="{B52D0690-7A6B-7F41-B215-A0DD7AF46618}" type="pres">
      <dgm:prSet presAssocID="{E167D910-7438-DC4D-A481-3AAEFC54AD5A}" presName="firstChild" presStyleLbl="bgAccFollowNode1" presStyleIdx="0" presStyleCnt="4"/>
      <dgm:spPr/>
      <dgm:t>
        <a:bodyPr/>
        <a:lstStyle/>
        <a:p>
          <a:endParaRPr lang="de-DE"/>
        </a:p>
      </dgm:t>
    </dgm:pt>
    <dgm:pt modelId="{C989C032-941D-8748-B56F-5E3CCD5DAE93}" type="pres">
      <dgm:prSet presAssocID="{E167D910-7438-DC4D-A481-3AAEFC54AD5A}" presName="firstChildTx" presStyleLbl="bgAccFollowNode1" presStyleIdx="0" presStyleCnt="4">
        <dgm:presLayoutVars>
          <dgm:bulletEnabled val="1"/>
        </dgm:presLayoutVars>
      </dgm:prSet>
      <dgm:spPr/>
      <dgm:t>
        <a:bodyPr/>
        <a:lstStyle/>
        <a:p>
          <a:endParaRPr lang="de-DE"/>
        </a:p>
      </dgm:t>
    </dgm:pt>
    <dgm:pt modelId="{74DA3AF9-D580-D44C-B289-AC2BA3607D90}" type="pres">
      <dgm:prSet presAssocID="{C9514350-91EF-974E-9D26-64316B2DA9F1}" presName="comp" presStyleCnt="0"/>
      <dgm:spPr/>
      <dgm:t>
        <a:bodyPr/>
        <a:lstStyle/>
        <a:p>
          <a:endParaRPr lang="de-DE"/>
        </a:p>
      </dgm:t>
    </dgm:pt>
    <dgm:pt modelId="{24BBB4E3-DBB6-B94E-8B43-1DB29DBEAF99}" type="pres">
      <dgm:prSet presAssocID="{C9514350-91EF-974E-9D26-64316B2DA9F1}" presName="child" presStyleLbl="bgAccFollowNode1" presStyleIdx="1" presStyleCnt="4"/>
      <dgm:spPr/>
      <dgm:t>
        <a:bodyPr/>
        <a:lstStyle/>
        <a:p>
          <a:endParaRPr lang="de-DE"/>
        </a:p>
      </dgm:t>
    </dgm:pt>
    <dgm:pt modelId="{446F32A8-C08E-0F4C-9748-D6721516462E}" type="pres">
      <dgm:prSet presAssocID="{C9514350-91EF-974E-9D26-64316B2DA9F1}" presName="childTx" presStyleLbl="bgAccFollowNode1" presStyleIdx="1" presStyleCnt="4">
        <dgm:presLayoutVars>
          <dgm:bulletEnabled val="1"/>
        </dgm:presLayoutVars>
      </dgm:prSet>
      <dgm:spPr/>
      <dgm:t>
        <a:bodyPr/>
        <a:lstStyle/>
        <a:p>
          <a:endParaRPr lang="de-DE"/>
        </a:p>
      </dgm:t>
    </dgm:pt>
    <dgm:pt modelId="{63969E61-4F3A-FB42-8B16-8D62FFA193AC}" type="pres">
      <dgm:prSet presAssocID="{E167D910-7438-DC4D-A481-3AAEFC54AD5A}" presName="negSpace" presStyleCnt="0"/>
      <dgm:spPr/>
      <dgm:t>
        <a:bodyPr/>
        <a:lstStyle/>
        <a:p>
          <a:endParaRPr lang="de-DE"/>
        </a:p>
      </dgm:t>
    </dgm:pt>
    <dgm:pt modelId="{7BBFB089-17D0-254E-B88E-B06A898B9383}" type="pres">
      <dgm:prSet presAssocID="{E167D910-7438-DC4D-A481-3AAEFC54AD5A}" presName="circle" presStyleLbl="node1" presStyleIdx="0" presStyleCnt="2"/>
      <dgm:spPr/>
      <dgm:t>
        <a:bodyPr/>
        <a:lstStyle/>
        <a:p>
          <a:endParaRPr lang="de-DE"/>
        </a:p>
      </dgm:t>
    </dgm:pt>
    <dgm:pt modelId="{1510E33D-2E0E-1E4F-A5F7-2F2975C53938}" type="pres">
      <dgm:prSet presAssocID="{ECB22B06-7F0B-8B42-9E61-F0A5F8DAE03D}" presName="transSpace" presStyleCnt="0"/>
      <dgm:spPr/>
      <dgm:t>
        <a:bodyPr/>
        <a:lstStyle/>
        <a:p>
          <a:endParaRPr lang="de-DE"/>
        </a:p>
      </dgm:t>
    </dgm:pt>
    <dgm:pt modelId="{267BF21C-56D3-1F45-B131-BB0D118C7649}" type="pres">
      <dgm:prSet presAssocID="{6981C262-4847-0E4E-9C22-18F926A4B11A}" presName="posSpace" presStyleCnt="0"/>
      <dgm:spPr/>
      <dgm:t>
        <a:bodyPr/>
        <a:lstStyle/>
        <a:p>
          <a:endParaRPr lang="de-DE"/>
        </a:p>
      </dgm:t>
    </dgm:pt>
    <dgm:pt modelId="{D2631056-E6BA-024E-B8C1-A8CC4293ECEE}" type="pres">
      <dgm:prSet presAssocID="{6981C262-4847-0E4E-9C22-18F926A4B11A}" presName="vertFlow" presStyleCnt="0"/>
      <dgm:spPr/>
      <dgm:t>
        <a:bodyPr/>
        <a:lstStyle/>
        <a:p>
          <a:endParaRPr lang="de-DE"/>
        </a:p>
      </dgm:t>
    </dgm:pt>
    <dgm:pt modelId="{D2BF2694-8B3E-5447-9AD5-35192FCCC34B}" type="pres">
      <dgm:prSet presAssocID="{6981C262-4847-0E4E-9C22-18F926A4B11A}" presName="topSpace" presStyleCnt="0"/>
      <dgm:spPr/>
      <dgm:t>
        <a:bodyPr/>
        <a:lstStyle/>
        <a:p>
          <a:endParaRPr lang="de-DE"/>
        </a:p>
      </dgm:t>
    </dgm:pt>
    <dgm:pt modelId="{E7215539-01BD-9042-A0A6-C4499D449177}" type="pres">
      <dgm:prSet presAssocID="{6981C262-4847-0E4E-9C22-18F926A4B11A}" presName="firstComp" presStyleCnt="0"/>
      <dgm:spPr/>
      <dgm:t>
        <a:bodyPr/>
        <a:lstStyle/>
        <a:p>
          <a:endParaRPr lang="de-DE"/>
        </a:p>
      </dgm:t>
    </dgm:pt>
    <dgm:pt modelId="{3A396DEC-53E9-6643-8167-0BCC9EA9F667}" type="pres">
      <dgm:prSet presAssocID="{6981C262-4847-0E4E-9C22-18F926A4B11A}" presName="firstChild" presStyleLbl="bgAccFollowNode1" presStyleIdx="2" presStyleCnt="4"/>
      <dgm:spPr/>
      <dgm:t>
        <a:bodyPr/>
        <a:lstStyle/>
        <a:p>
          <a:endParaRPr lang="de-DE"/>
        </a:p>
      </dgm:t>
    </dgm:pt>
    <dgm:pt modelId="{F9FDD3F8-A998-1348-A04B-8D2A319D2562}" type="pres">
      <dgm:prSet presAssocID="{6981C262-4847-0E4E-9C22-18F926A4B11A}" presName="firstChildTx" presStyleLbl="bgAccFollowNode1" presStyleIdx="2" presStyleCnt="4">
        <dgm:presLayoutVars>
          <dgm:bulletEnabled val="1"/>
        </dgm:presLayoutVars>
      </dgm:prSet>
      <dgm:spPr/>
      <dgm:t>
        <a:bodyPr/>
        <a:lstStyle/>
        <a:p>
          <a:endParaRPr lang="de-DE"/>
        </a:p>
      </dgm:t>
    </dgm:pt>
    <dgm:pt modelId="{37A7141B-D9A4-874B-9A73-74ABFD584A84}" type="pres">
      <dgm:prSet presAssocID="{21791C69-C14F-B047-ACD4-D1BC17E0D484}" presName="comp" presStyleCnt="0"/>
      <dgm:spPr/>
      <dgm:t>
        <a:bodyPr/>
        <a:lstStyle/>
        <a:p>
          <a:endParaRPr lang="de-DE"/>
        </a:p>
      </dgm:t>
    </dgm:pt>
    <dgm:pt modelId="{1F19C181-6C23-1744-99A1-4365C08039F5}" type="pres">
      <dgm:prSet presAssocID="{21791C69-C14F-B047-ACD4-D1BC17E0D484}" presName="child" presStyleLbl="bgAccFollowNode1" presStyleIdx="3" presStyleCnt="4"/>
      <dgm:spPr/>
      <dgm:t>
        <a:bodyPr/>
        <a:lstStyle/>
        <a:p>
          <a:endParaRPr lang="de-DE"/>
        </a:p>
      </dgm:t>
    </dgm:pt>
    <dgm:pt modelId="{1ADDB39D-FCC3-4448-AEC4-80CAF3A23925}" type="pres">
      <dgm:prSet presAssocID="{21791C69-C14F-B047-ACD4-D1BC17E0D484}" presName="childTx" presStyleLbl="bgAccFollowNode1" presStyleIdx="3" presStyleCnt="4">
        <dgm:presLayoutVars>
          <dgm:bulletEnabled val="1"/>
        </dgm:presLayoutVars>
      </dgm:prSet>
      <dgm:spPr/>
      <dgm:t>
        <a:bodyPr/>
        <a:lstStyle/>
        <a:p>
          <a:endParaRPr lang="de-DE"/>
        </a:p>
      </dgm:t>
    </dgm:pt>
    <dgm:pt modelId="{C52EAE09-95B3-2041-AE1A-C27FBA85ECDA}" type="pres">
      <dgm:prSet presAssocID="{6981C262-4847-0E4E-9C22-18F926A4B11A}" presName="negSpace" presStyleCnt="0"/>
      <dgm:spPr/>
      <dgm:t>
        <a:bodyPr/>
        <a:lstStyle/>
        <a:p>
          <a:endParaRPr lang="de-DE"/>
        </a:p>
      </dgm:t>
    </dgm:pt>
    <dgm:pt modelId="{68F7CA57-F0B6-B14D-B445-DB440763AA6A}" type="pres">
      <dgm:prSet presAssocID="{6981C262-4847-0E4E-9C22-18F926A4B11A}" presName="circle" presStyleLbl="node1" presStyleIdx="1" presStyleCnt="2"/>
      <dgm:spPr/>
      <dgm:t>
        <a:bodyPr/>
        <a:lstStyle/>
        <a:p>
          <a:endParaRPr lang="de-DE"/>
        </a:p>
      </dgm:t>
    </dgm:pt>
  </dgm:ptLst>
  <dgm:cxnLst>
    <dgm:cxn modelId="{68028020-365D-F74B-871B-064A5CA02B32}" type="presOf" srcId="{31925309-2F4C-FF4E-ABAF-B53CA0A6E488}" destId="{1F19C181-6C23-1744-99A1-4365C08039F5}" srcOrd="0" destOrd="1" presId="urn:microsoft.com/office/officeart/2005/8/layout/hList9"/>
    <dgm:cxn modelId="{0A20DA69-6803-8D44-972D-0235F658A9F4}" type="presOf" srcId="{133ECCC5-91CD-2C49-B588-00BF2D7D7341}" destId="{446F32A8-C08E-0F4C-9748-D6721516462E}" srcOrd="1" destOrd="1" presId="urn:microsoft.com/office/officeart/2005/8/layout/hList9"/>
    <dgm:cxn modelId="{4B8648FA-E28E-C645-95AF-C3E5033D3786}" type="presOf" srcId="{908E36FA-DFD5-1544-B068-36097F19B482}" destId="{3A396DEC-53E9-6643-8167-0BCC9EA9F667}" srcOrd="0" destOrd="2" presId="urn:microsoft.com/office/officeart/2005/8/layout/hList9"/>
    <dgm:cxn modelId="{3DB042CB-4DDC-FC4F-9718-679C5EBF60D8}" type="presOf" srcId="{5E3FB7FC-0310-EB43-BEAE-690A4FFBC285}" destId="{1ADDB39D-FCC3-4448-AEC4-80CAF3A23925}" srcOrd="1" destOrd="2" presId="urn:microsoft.com/office/officeart/2005/8/layout/hList9"/>
    <dgm:cxn modelId="{7DA1AFE4-C8D2-324A-8AE4-A64335BF43F2}" type="presOf" srcId="{1003C4E1-0B1D-0B4F-80E3-EE5E51A04BE6}" destId="{C989C032-941D-8748-B56F-5E3CCD5DAE93}" srcOrd="1" destOrd="1" presId="urn:microsoft.com/office/officeart/2005/8/layout/hList9"/>
    <dgm:cxn modelId="{AC3C7510-EB4C-9544-AEAE-1C424C048F5B}" srcId="{6981C262-4847-0E4E-9C22-18F926A4B11A}" destId="{21791C69-C14F-B047-ACD4-D1BC17E0D484}" srcOrd="1" destOrd="0" parTransId="{317F8C33-15F9-A541-9FCD-464986C4AC47}" sibTransId="{5A8576FF-F3CC-CE4F-ACB2-5AD2CAEE0A2C}"/>
    <dgm:cxn modelId="{2701616A-D3F1-EA44-B9BC-F02932721635}" type="presOf" srcId="{7060F70E-806D-8E4E-AB82-6D24A574AE71}" destId="{4ACF1C00-1D84-1946-ADDB-D4CACED343C0}" srcOrd="0" destOrd="0" presId="urn:microsoft.com/office/officeart/2005/8/layout/hList9"/>
    <dgm:cxn modelId="{3774AF17-9DC2-4C4A-A859-18A6B90B7127}" srcId="{8B0972E7-F7D0-4948-A44E-335FD824B74F}" destId="{908E36FA-DFD5-1544-B068-36097F19B482}" srcOrd="1" destOrd="0" parTransId="{E348E456-AC74-094A-A6F2-97B6410A8F73}" sibTransId="{C056AC8D-BAE3-524A-9159-B84D9021845F}"/>
    <dgm:cxn modelId="{B576D066-F550-BF4E-9526-15B4E7E16E7F}" srcId="{8B0972E7-F7D0-4948-A44E-335FD824B74F}" destId="{3BE7095E-D3D8-3247-B66A-B871B83D3D1A}" srcOrd="0" destOrd="0" parTransId="{090DEC94-2D73-314B-AAD2-6526E4E1AED0}" sibTransId="{6752D313-4BC1-DE40-AEC0-6B1AAAD4084F}"/>
    <dgm:cxn modelId="{63C0541E-62AA-874B-93B2-B2642D60C7C6}" type="presOf" srcId="{D3DC2EAA-B6B8-234E-93F7-8072446AEDF7}" destId="{B52D0690-7A6B-7F41-B215-A0DD7AF46618}" srcOrd="0" destOrd="0" presId="urn:microsoft.com/office/officeart/2005/8/layout/hList9"/>
    <dgm:cxn modelId="{856BEC57-E57C-7742-9058-F3EA492D6CF0}" type="presOf" srcId="{3BE7095E-D3D8-3247-B66A-B871B83D3D1A}" destId="{3A396DEC-53E9-6643-8167-0BCC9EA9F667}" srcOrd="0" destOrd="1" presId="urn:microsoft.com/office/officeart/2005/8/layout/hList9"/>
    <dgm:cxn modelId="{34808FCB-2927-1B43-A396-388D828D9F67}" srcId="{7060F70E-806D-8E4E-AB82-6D24A574AE71}" destId="{6981C262-4847-0E4E-9C22-18F926A4B11A}" srcOrd="1" destOrd="0" parTransId="{4D2AE128-D055-1F4E-A9B6-FF2C46818F35}" sibTransId="{38A6F1B0-D333-B84E-B1C3-624B698DB1CF}"/>
    <dgm:cxn modelId="{24C2B09A-435C-1443-8753-F86478D2C2D6}" type="presOf" srcId="{EF058DBB-BE14-5742-B6D5-EA7827FDB33B}" destId="{446F32A8-C08E-0F4C-9748-D6721516462E}" srcOrd="1" destOrd="2" presId="urn:microsoft.com/office/officeart/2005/8/layout/hList9"/>
    <dgm:cxn modelId="{08EEC140-E6A4-3043-9A27-4E6F8D447EBE}" type="presOf" srcId="{3BE7095E-D3D8-3247-B66A-B871B83D3D1A}" destId="{F9FDD3F8-A998-1348-A04B-8D2A319D2562}" srcOrd="1" destOrd="1" presId="urn:microsoft.com/office/officeart/2005/8/layout/hList9"/>
    <dgm:cxn modelId="{987BB13A-8333-4B4A-A800-F453FF07EFD6}" srcId="{7060F70E-806D-8E4E-AB82-6D24A574AE71}" destId="{E167D910-7438-DC4D-A481-3AAEFC54AD5A}" srcOrd="0" destOrd="0" parTransId="{90D7CC67-7BC2-DF46-8DDB-13A9507940A9}" sibTransId="{ECB22B06-7F0B-8B42-9E61-F0A5F8DAE03D}"/>
    <dgm:cxn modelId="{14BB1F1B-1CE5-5F4B-B60A-25D9C912F01A}" srcId="{6981C262-4847-0E4E-9C22-18F926A4B11A}" destId="{8B0972E7-F7D0-4948-A44E-335FD824B74F}" srcOrd="0" destOrd="0" parTransId="{02E6AA12-978C-DF44-81DD-AEC8AB4FBC39}" sibTransId="{12CC3838-1D64-1A4B-AF4C-3940F18B6DCF}"/>
    <dgm:cxn modelId="{28713CBA-0735-9240-BA7D-46A9020190C5}" type="presOf" srcId="{1003C4E1-0B1D-0B4F-80E3-EE5E51A04BE6}" destId="{B52D0690-7A6B-7F41-B215-A0DD7AF46618}" srcOrd="0" destOrd="1" presId="urn:microsoft.com/office/officeart/2005/8/layout/hList9"/>
    <dgm:cxn modelId="{D78AFFB3-D518-5A4F-9DC2-AEA44F8D8CC9}" type="presOf" srcId="{C9514350-91EF-974E-9D26-64316B2DA9F1}" destId="{446F32A8-C08E-0F4C-9748-D6721516462E}" srcOrd="1" destOrd="0" presId="urn:microsoft.com/office/officeart/2005/8/layout/hList9"/>
    <dgm:cxn modelId="{808633EE-6208-4349-BA9A-DEAAE42B174B}" srcId="{21791C69-C14F-B047-ACD4-D1BC17E0D484}" destId="{31925309-2F4C-FF4E-ABAF-B53CA0A6E488}" srcOrd="0" destOrd="0" parTransId="{63AAE2C5-260F-F747-8F95-3D46A8A23B43}" sibTransId="{246F11FF-38E4-7343-82E3-3FD3846CB320}"/>
    <dgm:cxn modelId="{1183F959-BE98-FD4B-9287-765DEA5E7F6F}" srcId="{D3DC2EAA-B6B8-234E-93F7-8072446AEDF7}" destId="{1003C4E1-0B1D-0B4F-80E3-EE5E51A04BE6}" srcOrd="0" destOrd="0" parTransId="{3108A979-9397-A841-84ED-56DC2B3916B6}" sibTransId="{E5386FF6-6F31-FB46-9975-A01F935C2749}"/>
    <dgm:cxn modelId="{1AB515CC-ED4E-2447-9613-93BC72A0481F}" srcId="{C9514350-91EF-974E-9D26-64316B2DA9F1}" destId="{EF058DBB-BE14-5742-B6D5-EA7827FDB33B}" srcOrd="1" destOrd="0" parTransId="{35172348-AB2F-284A-ACC2-4454759DB585}" sibTransId="{80AD0953-2696-4841-83D2-4B2E30E9E643}"/>
    <dgm:cxn modelId="{D6536A8C-10D8-204D-A6DE-75BE43C1F313}" srcId="{C9514350-91EF-974E-9D26-64316B2DA9F1}" destId="{133ECCC5-91CD-2C49-B588-00BF2D7D7341}" srcOrd="0" destOrd="0" parTransId="{54FAE263-EEEA-3D49-B7C3-4FBB194BDB8E}" sibTransId="{7FB48D62-DD26-9547-97FA-3E8D42CB405F}"/>
    <dgm:cxn modelId="{81F932EF-4095-FF48-9BDE-9CAD07F049A7}" srcId="{E167D910-7438-DC4D-A481-3AAEFC54AD5A}" destId="{C9514350-91EF-974E-9D26-64316B2DA9F1}" srcOrd="1" destOrd="0" parTransId="{2151D732-3D03-8F49-B1A1-1807F7226886}" sibTransId="{A5E71ABF-0F05-4B4B-A230-D7D1C2B1FB5A}"/>
    <dgm:cxn modelId="{EEC5855B-B3D3-A943-86D4-1BDF682A18AF}" type="presOf" srcId="{D3DC2EAA-B6B8-234E-93F7-8072446AEDF7}" destId="{C989C032-941D-8748-B56F-5E3CCD5DAE93}" srcOrd="1" destOrd="0" presId="urn:microsoft.com/office/officeart/2005/8/layout/hList9"/>
    <dgm:cxn modelId="{99A02AF4-9B25-594A-B79F-7377D45943D5}" type="presOf" srcId="{8B0972E7-F7D0-4948-A44E-335FD824B74F}" destId="{F9FDD3F8-A998-1348-A04B-8D2A319D2562}" srcOrd="1" destOrd="0" presId="urn:microsoft.com/office/officeart/2005/8/layout/hList9"/>
    <dgm:cxn modelId="{03F6F211-2D20-334E-8BBC-AABD4E96B02E}" type="presOf" srcId="{21791C69-C14F-B047-ACD4-D1BC17E0D484}" destId="{1ADDB39D-FCC3-4448-AEC4-80CAF3A23925}" srcOrd="1" destOrd="0" presId="urn:microsoft.com/office/officeart/2005/8/layout/hList9"/>
    <dgm:cxn modelId="{8E163C1B-F1D3-BE4C-8D3F-C757437672A6}" type="presOf" srcId="{133ECCC5-91CD-2C49-B588-00BF2D7D7341}" destId="{24BBB4E3-DBB6-B94E-8B43-1DB29DBEAF99}" srcOrd="0" destOrd="1" presId="urn:microsoft.com/office/officeart/2005/8/layout/hList9"/>
    <dgm:cxn modelId="{5967F321-50F9-8F4D-8E26-D56693AB2349}" type="presOf" srcId="{C9514350-91EF-974E-9D26-64316B2DA9F1}" destId="{24BBB4E3-DBB6-B94E-8B43-1DB29DBEAF99}" srcOrd="0" destOrd="0" presId="urn:microsoft.com/office/officeart/2005/8/layout/hList9"/>
    <dgm:cxn modelId="{F9AE15E7-CA0D-C243-B220-E6A32C875E7B}" type="presOf" srcId="{6981C262-4847-0E4E-9C22-18F926A4B11A}" destId="{68F7CA57-F0B6-B14D-B445-DB440763AA6A}" srcOrd="0" destOrd="0" presId="urn:microsoft.com/office/officeart/2005/8/layout/hList9"/>
    <dgm:cxn modelId="{28CEB155-2BE4-0940-B5BC-F5FFC3C59A41}" srcId="{E167D910-7438-DC4D-A481-3AAEFC54AD5A}" destId="{D3DC2EAA-B6B8-234E-93F7-8072446AEDF7}" srcOrd="0" destOrd="0" parTransId="{3B99BCF4-CEC9-5C46-867C-0D698D4CFF68}" sibTransId="{4B9A978D-EFBA-3D41-B197-B6F3AC058378}"/>
    <dgm:cxn modelId="{4873D596-AAA3-574A-8FFA-1C1936B99975}" srcId="{D3DC2EAA-B6B8-234E-93F7-8072446AEDF7}" destId="{BD11E6AD-3969-3F4F-8B11-DF80DF79174C}" srcOrd="1" destOrd="0" parTransId="{866875DF-75F4-9F40-9A54-850204484429}" sibTransId="{3B3FBCAE-10BB-DB4D-9F05-2AFC4FE00043}"/>
    <dgm:cxn modelId="{00D8C8B4-3A27-FC42-BE0E-621581630907}" type="presOf" srcId="{E167D910-7438-DC4D-A481-3AAEFC54AD5A}" destId="{7BBFB089-17D0-254E-B88E-B06A898B9383}" srcOrd="0" destOrd="0" presId="urn:microsoft.com/office/officeart/2005/8/layout/hList9"/>
    <dgm:cxn modelId="{6A15AB36-C027-5148-BD8B-C03A9C6A4756}" type="presOf" srcId="{EF058DBB-BE14-5742-B6D5-EA7827FDB33B}" destId="{24BBB4E3-DBB6-B94E-8B43-1DB29DBEAF99}" srcOrd="0" destOrd="2" presId="urn:microsoft.com/office/officeart/2005/8/layout/hList9"/>
    <dgm:cxn modelId="{97A4F43C-D296-EE4E-A6AD-3BEEF5DC6ACF}" type="presOf" srcId="{908E36FA-DFD5-1544-B068-36097F19B482}" destId="{F9FDD3F8-A998-1348-A04B-8D2A319D2562}" srcOrd="1" destOrd="2" presId="urn:microsoft.com/office/officeart/2005/8/layout/hList9"/>
    <dgm:cxn modelId="{01419D14-44FA-C646-9E3A-2B926C1D6859}" type="presOf" srcId="{31925309-2F4C-FF4E-ABAF-B53CA0A6E488}" destId="{1ADDB39D-FCC3-4448-AEC4-80CAF3A23925}" srcOrd="1" destOrd="1" presId="urn:microsoft.com/office/officeart/2005/8/layout/hList9"/>
    <dgm:cxn modelId="{061D89CA-B59D-E648-AFED-7BC234642070}" srcId="{21791C69-C14F-B047-ACD4-D1BC17E0D484}" destId="{5E3FB7FC-0310-EB43-BEAE-690A4FFBC285}" srcOrd="1" destOrd="0" parTransId="{07505F74-D27A-7F4F-AABC-C79F67022037}" sibTransId="{B4696363-4776-4D4F-8FDB-9AB23AF3622A}"/>
    <dgm:cxn modelId="{658B65AB-AF84-0540-A2E2-53611A39B6E5}" type="presOf" srcId="{BD11E6AD-3969-3F4F-8B11-DF80DF79174C}" destId="{B52D0690-7A6B-7F41-B215-A0DD7AF46618}" srcOrd="0" destOrd="2" presId="urn:microsoft.com/office/officeart/2005/8/layout/hList9"/>
    <dgm:cxn modelId="{405BD6E5-DB8D-B248-BFD8-901E8B9830EF}" type="presOf" srcId="{5E3FB7FC-0310-EB43-BEAE-690A4FFBC285}" destId="{1F19C181-6C23-1744-99A1-4365C08039F5}" srcOrd="0" destOrd="2" presId="urn:microsoft.com/office/officeart/2005/8/layout/hList9"/>
    <dgm:cxn modelId="{C2F3A7DA-89D8-3A4A-8638-965B0847E460}" type="presOf" srcId="{BD11E6AD-3969-3F4F-8B11-DF80DF79174C}" destId="{C989C032-941D-8748-B56F-5E3CCD5DAE93}" srcOrd="1" destOrd="2" presId="urn:microsoft.com/office/officeart/2005/8/layout/hList9"/>
    <dgm:cxn modelId="{DDBF869D-92C0-964B-A221-19B8337CE86D}" type="presOf" srcId="{8B0972E7-F7D0-4948-A44E-335FD824B74F}" destId="{3A396DEC-53E9-6643-8167-0BCC9EA9F667}" srcOrd="0" destOrd="0" presId="urn:microsoft.com/office/officeart/2005/8/layout/hList9"/>
    <dgm:cxn modelId="{740EFB73-9F84-9E43-92D3-F2AB35D9462D}" type="presOf" srcId="{21791C69-C14F-B047-ACD4-D1BC17E0D484}" destId="{1F19C181-6C23-1744-99A1-4365C08039F5}" srcOrd="0" destOrd="0" presId="urn:microsoft.com/office/officeart/2005/8/layout/hList9"/>
    <dgm:cxn modelId="{0B2214F4-15F9-2548-A0E4-810B783CFF11}" type="presParOf" srcId="{4ACF1C00-1D84-1946-ADDB-D4CACED343C0}" destId="{312A1C6A-46FB-C748-9A1F-1257406BA759}" srcOrd="0" destOrd="0" presId="urn:microsoft.com/office/officeart/2005/8/layout/hList9"/>
    <dgm:cxn modelId="{C8310387-56A5-D14A-B820-26DE6522FEFF}" type="presParOf" srcId="{4ACF1C00-1D84-1946-ADDB-D4CACED343C0}" destId="{41AD64DF-62A3-D546-8619-6A04571A27D6}" srcOrd="1" destOrd="0" presId="urn:microsoft.com/office/officeart/2005/8/layout/hList9"/>
    <dgm:cxn modelId="{907FC512-042A-2D41-958C-E2968800411D}" type="presParOf" srcId="{41AD64DF-62A3-D546-8619-6A04571A27D6}" destId="{2EDE1358-A037-8742-8084-91511F0D2FE0}" srcOrd="0" destOrd="0" presId="urn:microsoft.com/office/officeart/2005/8/layout/hList9"/>
    <dgm:cxn modelId="{0EB59596-06ED-F749-9114-072829CE3826}" type="presParOf" srcId="{41AD64DF-62A3-D546-8619-6A04571A27D6}" destId="{1CC2203A-5C6B-8B43-B248-BF893D3623DB}" srcOrd="1" destOrd="0" presId="urn:microsoft.com/office/officeart/2005/8/layout/hList9"/>
    <dgm:cxn modelId="{2676FE2E-75D0-6249-9108-6AD5E4BC475F}" type="presParOf" srcId="{1CC2203A-5C6B-8B43-B248-BF893D3623DB}" destId="{B52D0690-7A6B-7F41-B215-A0DD7AF46618}" srcOrd="0" destOrd="0" presId="urn:microsoft.com/office/officeart/2005/8/layout/hList9"/>
    <dgm:cxn modelId="{B4755047-9B50-EC47-B874-C17D3A237D97}" type="presParOf" srcId="{1CC2203A-5C6B-8B43-B248-BF893D3623DB}" destId="{C989C032-941D-8748-B56F-5E3CCD5DAE93}" srcOrd="1" destOrd="0" presId="urn:microsoft.com/office/officeart/2005/8/layout/hList9"/>
    <dgm:cxn modelId="{77C0D2BB-02AB-2A43-A233-F7E5A985F0BF}" type="presParOf" srcId="{41AD64DF-62A3-D546-8619-6A04571A27D6}" destId="{74DA3AF9-D580-D44C-B289-AC2BA3607D90}" srcOrd="2" destOrd="0" presId="urn:microsoft.com/office/officeart/2005/8/layout/hList9"/>
    <dgm:cxn modelId="{A4A1D609-2B8A-2447-B819-174B39DFC4F3}" type="presParOf" srcId="{74DA3AF9-D580-D44C-B289-AC2BA3607D90}" destId="{24BBB4E3-DBB6-B94E-8B43-1DB29DBEAF99}" srcOrd="0" destOrd="0" presId="urn:microsoft.com/office/officeart/2005/8/layout/hList9"/>
    <dgm:cxn modelId="{469639C7-6B8F-CA43-8F4E-D64998946E20}" type="presParOf" srcId="{74DA3AF9-D580-D44C-B289-AC2BA3607D90}" destId="{446F32A8-C08E-0F4C-9748-D6721516462E}" srcOrd="1" destOrd="0" presId="urn:microsoft.com/office/officeart/2005/8/layout/hList9"/>
    <dgm:cxn modelId="{6EA3F6C7-4C62-2A49-B13D-15E9E16A8B1B}" type="presParOf" srcId="{4ACF1C00-1D84-1946-ADDB-D4CACED343C0}" destId="{63969E61-4F3A-FB42-8B16-8D62FFA193AC}" srcOrd="2" destOrd="0" presId="urn:microsoft.com/office/officeart/2005/8/layout/hList9"/>
    <dgm:cxn modelId="{E0D0EBD2-409C-0F4B-89ED-D3A1D5DAC293}" type="presParOf" srcId="{4ACF1C00-1D84-1946-ADDB-D4CACED343C0}" destId="{7BBFB089-17D0-254E-B88E-B06A898B9383}" srcOrd="3" destOrd="0" presId="urn:microsoft.com/office/officeart/2005/8/layout/hList9"/>
    <dgm:cxn modelId="{FD44CFC7-9909-B04D-9810-2B9655B732A9}" type="presParOf" srcId="{4ACF1C00-1D84-1946-ADDB-D4CACED343C0}" destId="{1510E33D-2E0E-1E4F-A5F7-2F2975C53938}" srcOrd="4" destOrd="0" presId="urn:microsoft.com/office/officeart/2005/8/layout/hList9"/>
    <dgm:cxn modelId="{DAF3C08D-B753-5D4A-91A1-72348B6DF6FA}" type="presParOf" srcId="{4ACF1C00-1D84-1946-ADDB-D4CACED343C0}" destId="{267BF21C-56D3-1F45-B131-BB0D118C7649}" srcOrd="5" destOrd="0" presId="urn:microsoft.com/office/officeart/2005/8/layout/hList9"/>
    <dgm:cxn modelId="{1AFD7A66-6DB1-AF41-AFA4-3E116D85124A}" type="presParOf" srcId="{4ACF1C00-1D84-1946-ADDB-D4CACED343C0}" destId="{D2631056-E6BA-024E-B8C1-A8CC4293ECEE}" srcOrd="6" destOrd="0" presId="urn:microsoft.com/office/officeart/2005/8/layout/hList9"/>
    <dgm:cxn modelId="{7E9C3AF9-A972-CD47-A1E6-1A884A220465}" type="presParOf" srcId="{D2631056-E6BA-024E-B8C1-A8CC4293ECEE}" destId="{D2BF2694-8B3E-5447-9AD5-35192FCCC34B}" srcOrd="0" destOrd="0" presId="urn:microsoft.com/office/officeart/2005/8/layout/hList9"/>
    <dgm:cxn modelId="{248D7542-F72A-A345-B7AF-E9BCC177B098}" type="presParOf" srcId="{D2631056-E6BA-024E-B8C1-A8CC4293ECEE}" destId="{E7215539-01BD-9042-A0A6-C4499D449177}" srcOrd="1" destOrd="0" presId="urn:microsoft.com/office/officeart/2005/8/layout/hList9"/>
    <dgm:cxn modelId="{00E3659F-D4D1-B748-82D3-91833BF4F5EC}" type="presParOf" srcId="{E7215539-01BD-9042-A0A6-C4499D449177}" destId="{3A396DEC-53E9-6643-8167-0BCC9EA9F667}" srcOrd="0" destOrd="0" presId="urn:microsoft.com/office/officeart/2005/8/layout/hList9"/>
    <dgm:cxn modelId="{46CE6B38-0510-CF41-9134-773547538F1E}" type="presParOf" srcId="{E7215539-01BD-9042-A0A6-C4499D449177}" destId="{F9FDD3F8-A998-1348-A04B-8D2A319D2562}" srcOrd="1" destOrd="0" presId="urn:microsoft.com/office/officeart/2005/8/layout/hList9"/>
    <dgm:cxn modelId="{49B873E5-BFB2-BC49-AB7F-55419B78324D}" type="presParOf" srcId="{D2631056-E6BA-024E-B8C1-A8CC4293ECEE}" destId="{37A7141B-D9A4-874B-9A73-74ABFD584A84}" srcOrd="2" destOrd="0" presId="urn:microsoft.com/office/officeart/2005/8/layout/hList9"/>
    <dgm:cxn modelId="{C796C205-2974-8641-AE96-5BCB4BCAE05C}" type="presParOf" srcId="{37A7141B-D9A4-874B-9A73-74ABFD584A84}" destId="{1F19C181-6C23-1744-99A1-4365C08039F5}" srcOrd="0" destOrd="0" presId="urn:microsoft.com/office/officeart/2005/8/layout/hList9"/>
    <dgm:cxn modelId="{D8527423-33C7-374C-A651-F5C2D1EAFA78}" type="presParOf" srcId="{37A7141B-D9A4-874B-9A73-74ABFD584A84}" destId="{1ADDB39D-FCC3-4448-AEC4-80CAF3A23925}" srcOrd="1" destOrd="0" presId="urn:microsoft.com/office/officeart/2005/8/layout/hList9"/>
    <dgm:cxn modelId="{CACDA763-96E4-6741-8985-41991E68401B}" type="presParOf" srcId="{4ACF1C00-1D84-1946-ADDB-D4CACED343C0}" destId="{C52EAE09-95B3-2041-AE1A-C27FBA85ECDA}" srcOrd="7" destOrd="0" presId="urn:microsoft.com/office/officeart/2005/8/layout/hList9"/>
    <dgm:cxn modelId="{8953CD8F-8F5B-9349-B787-80C2FB38AF89}" type="presParOf" srcId="{4ACF1C00-1D84-1946-ADDB-D4CACED343C0}" destId="{68F7CA57-F0B6-B14D-B445-DB440763AA6A}"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60F70E-806D-8E4E-AB82-6D24A574AE71}" type="doc">
      <dgm:prSet loTypeId="urn:microsoft.com/office/officeart/2005/8/layout/hList9" loCatId="list" qsTypeId="urn:microsoft.com/office/officeart/2005/8/quickstyle/simple2" qsCatId="simple" csTypeId="urn:microsoft.com/office/officeart/2005/8/colors/accent0_1" csCatId="mainScheme" phldr="1"/>
      <dgm:spPr/>
      <dgm:t>
        <a:bodyPr/>
        <a:lstStyle/>
        <a:p>
          <a:endParaRPr lang="de-DE"/>
        </a:p>
      </dgm:t>
    </dgm:pt>
    <dgm:pt modelId="{E167D910-7438-DC4D-A481-3AAEFC54AD5A}">
      <dgm:prSet phldrT="[Text]"/>
      <dgm:spPr/>
      <dgm:t>
        <a:bodyPr/>
        <a:lstStyle/>
        <a:p>
          <a:r>
            <a:rPr lang="de-DE" dirty="0" err="1"/>
            <a:t>Jacque's</a:t>
          </a:r>
          <a:r>
            <a:rPr lang="de-DE" dirty="0"/>
            <a:t> (De)</a:t>
          </a:r>
        </a:p>
      </dgm:t>
    </dgm:pt>
    <dgm:pt modelId="{90D7CC67-7BC2-DF46-8DDB-13A9507940A9}" type="parTrans" cxnId="{987BB13A-8333-4B4A-A800-F453FF07EFD6}">
      <dgm:prSet/>
      <dgm:spPr/>
      <dgm:t>
        <a:bodyPr/>
        <a:lstStyle/>
        <a:p>
          <a:endParaRPr lang="de-DE"/>
        </a:p>
      </dgm:t>
    </dgm:pt>
    <dgm:pt modelId="{ECB22B06-7F0B-8B42-9E61-F0A5F8DAE03D}" type="sibTrans" cxnId="{987BB13A-8333-4B4A-A800-F453FF07EFD6}">
      <dgm:prSet/>
      <dgm:spPr/>
      <dgm:t>
        <a:bodyPr/>
        <a:lstStyle/>
        <a:p>
          <a:endParaRPr lang="de-DE"/>
        </a:p>
      </dgm:t>
    </dgm:pt>
    <dgm:pt modelId="{FE1D730C-D66F-2347-B680-24D2C43E6440}">
      <dgm:prSet phldrT="[Text]"/>
      <dgm:spPr/>
      <dgm:t>
        <a:bodyPr/>
        <a:lstStyle/>
        <a:p>
          <a:r>
            <a:rPr lang="de-DE" dirty="0" err="1"/>
            <a:t>Vinexus</a:t>
          </a:r>
          <a:r>
            <a:rPr lang="de-DE" dirty="0"/>
            <a:t> (De)</a:t>
          </a:r>
        </a:p>
      </dgm:t>
    </dgm:pt>
    <dgm:pt modelId="{446C6DC6-6BFF-0145-A50F-14D5765ABF32}" type="parTrans" cxnId="{F48C2BF7-AB48-DE45-B839-CF63D4F7064C}">
      <dgm:prSet/>
      <dgm:spPr/>
      <dgm:t>
        <a:bodyPr/>
        <a:lstStyle/>
        <a:p>
          <a:endParaRPr lang="de-DE"/>
        </a:p>
      </dgm:t>
    </dgm:pt>
    <dgm:pt modelId="{929510DD-070F-0F49-AB0D-7A7220820739}" type="sibTrans" cxnId="{F48C2BF7-AB48-DE45-B839-CF63D4F7064C}">
      <dgm:prSet/>
      <dgm:spPr/>
      <dgm:t>
        <a:bodyPr/>
        <a:lstStyle/>
        <a:p>
          <a:endParaRPr lang="de-DE"/>
        </a:p>
      </dgm:t>
    </dgm:pt>
    <dgm:pt modelId="{4EDE8969-BFE1-3648-9EEB-38403D2BE11B}">
      <dgm:prSet phldrT="[Text]"/>
      <dgm:spPr/>
      <dgm:t>
        <a:bodyPr/>
        <a:lstStyle/>
        <a:p>
          <a:r>
            <a:rPr lang="de-DE" dirty="0" err="1"/>
            <a:t>Wine</a:t>
          </a:r>
          <a:r>
            <a:rPr lang="de-DE" dirty="0"/>
            <a:t> in Black (De)</a:t>
          </a:r>
        </a:p>
      </dgm:t>
    </dgm:pt>
    <dgm:pt modelId="{FD6E8CFB-FA2E-5341-84F8-7C4FEF39DD73}" type="parTrans" cxnId="{3A713B04-E855-8C40-896C-6225688F9F92}">
      <dgm:prSet/>
      <dgm:spPr/>
      <dgm:t>
        <a:bodyPr/>
        <a:lstStyle/>
        <a:p>
          <a:endParaRPr lang="de-DE"/>
        </a:p>
      </dgm:t>
    </dgm:pt>
    <dgm:pt modelId="{AD1BCD2F-742B-3943-921E-FD6335929DB8}" type="sibTrans" cxnId="{3A713B04-E855-8C40-896C-6225688F9F92}">
      <dgm:prSet/>
      <dgm:spPr/>
      <dgm:t>
        <a:bodyPr/>
        <a:lstStyle/>
        <a:p>
          <a:endParaRPr lang="de-DE"/>
        </a:p>
      </dgm:t>
    </dgm:pt>
    <dgm:pt modelId="{368AF6EA-062C-824F-8915-F0F3804921B8}">
      <dgm:prSet phldrT="[Text]"/>
      <dgm:spPr/>
      <dgm:t>
        <a:bodyPr/>
        <a:lstStyle/>
        <a:p>
          <a:r>
            <a:rPr lang="de-DE" dirty="0" smtClean="0"/>
            <a:t>Deutsch</a:t>
          </a:r>
          <a:endParaRPr lang="de-DE" dirty="0"/>
        </a:p>
      </dgm:t>
    </dgm:pt>
    <dgm:pt modelId="{633B5F26-D778-A549-BE38-04C5CB2337E2}" type="parTrans" cxnId="{6EA9D384-109C-2C42-913C-291FB8897D44}">
      <dgm:prSet/>
      <dgm:spPr/>
      <dgm:t>
        <a:bodyPr/>
        <a:lstStyle/>
        <a:p>
          <a:endParaRPr lang="de-DE"/>
        </a:p>
      </dgm:t>
    </dgm:pt>
    <dgm:pt modelId="{C43A66B9-CE3B-3540-8F6E-B3CFC159B1A9}" type="sibTrans" cxnId="{6EA9D384-109C-2C42-913C-291FB8897D44}">
      <dgm:prSet/>
      <dgm:spPr/>
      <dgm:t>
        <a:bodyPr/>
        <a:lstStyle/>
        <a:p>
          <a:endParaRPr lang="de-DE"/>
        </a:p>
      </dgm:t>
    </dgm:pt>
    <dgm:pt modelId="{757B80C0-F909-554F-89CC-46429CE98ECE}">
      <dgm:prSet phldrT="[Text]"/>
      <dgm:spPr/>
      <dgm:t>
        <a:bodyPr/>
        <a:lstStyle/>
        <a:p>
          <a:r>
            <a:rPr lang="de-DE" dirty="0"/>
            <a:t>Deutsche Weine (1 474 Wörter)</a:t>
          </a:r>
        </a:p>
      </dgm:t>
    </dgm:pt>
    <dgm:pt modelId="{4BE3DF3A-3B0C-914E-8C87-A08E4A8233C3}" type="parTrans" cxnId="{2015ABD2-5D6F-0E45-91E9-1A63AA69B6AA}">
      <dgm:prSet/>
      <dgm:spPr/>
      <dgm:t>
        <a:bodyPr/>
        <a:lstStyle/>
        <a:p>
          <a:endParaRPr lang="de-DE"/>
        </a:p>
      </dgm:t>
    </dgm:pt>
    <dgm:pt modelId="{CA6E70DE-08B6-A944-BE0C-CC5E128594CC}" type="sibTrans" cxnId="{2015ABD2-5D6F-0E45-91E9-1A63AA69B6AA}">
      <dgm:prSet/>
      <dgm:spPr/>
      <dgm:t>
        <a:bodyPr/>
        <a:lstStyle/>
        <a:p>
          <a:endParaRPr lang="de-DE"/>
        </a:p>
      </dgm:t>
    </dgm:pt>
    <dgm:pt modelId="{CD9AEE9F-7BDA-3248-87BA-077652D3D415}">
      <dgm:prSet phldrT="[Text]"/>
      <dgm:spPr/>
      <dgm:t>
        <a:bodyPr/>
        <a:lstStyle/>
        <a:p>
          <a:r>
            <a:rPr lang="de-DE" dirty="0"/>
            <a:t>Französische Weine (1 344 Wörter)</a:t>
          </a:r>
        </a:p>
      </dgm:t>
    </dgm:pt>
    <dgm:pt modelId="{331CB06B-43BA-A740-A922-513A0FAFD01C}" type="parTrans" cxnId="{9E2AE706-EEF1-0C4F-AB1B-6B4B20878CE2}">
      <dgm:prSet/>
      <dgm:spPr/>
      <dgm:t>
        <a:bodyPr/>
        <a:lstStyle/>
        <a:p>
          <a:endParaRPr lang="de-DE"/>
        </a:p>
      </dgm:t>
    </dgm:pt>
    <dgm:pt modelId="{A85F706A-69F1-A941-864A-94317F73E845}" type="sibTrans" cxnId="{9E2AE706-EEF1-0C4F-AB1B-6B4B20878CE2}">
      <dgm:prSet/>
      <dgm:spPr/>
      <dgm:t>
        <a:bodyPr/>
        <a:lstStyle/>
        <a:p>
          <a:endParaRPr lang="de-DE"/>
        </a:p>
      </dgm:t>
    </dgm:pt>
    <dgm:pt modelId="{2FC0E9BE-4AD4-684B-B679-40099E8AB783}">
      <dgm:prSet phldrT="[Text]"/>
      <dgm:spPr/>
      <dgm:t>
        <a:bodyPr/>
        <a:lstStyle/>
        <a:p>
          <a:r>
            <a:rPr lang="de-DE" dirty="0" smtClean="0"/>
            <a:t>Deutsch</a:t>
          </a:r>
          <a:endParaRPr lang="de-DE" dirty="0"/>
        </a:p>
      </dgm:t>
    </dgm:pt>
    <dgm:pt modelId="{EFA64C80-EF8B-3441-A76C-F88B27E30E9F}" type="parTrans" cxnId="{5FAD1700-399C-FD46-8948-78B26D85AB04}">
      <dgm:prSet/>
      <dgm:spPr/>
      <dgm:t>
        <a:bodyPr/>
        <a:lstStyle/>
        <a:p>
          <a:endParaRPr lang="de-DE"/>
        </a:p>
      </dgm:t>
    </dgm:pt>
    <dgm:pt modelId="{91B283A6-FEF9-EE47-BCF9-5AD07275E944}" type="sibTrans" cxnId="{5FAD1700-399C-FD46-8948-78B26D85AB04}">
      <dgm:prSet/>
      <dgm:spPr/>
      <dgm:t>
        <a:bodyPr/>
        <a:lstStyle/>
        <a:p>
          <a:endParaRPr lang="de-DE"/>
        </a:p>
      </dgm:t>
    </dgm:pt>
    <dgm:pt modelId="{75AAF9E8-99AF-5C45-A7F0-7372DFF57FA3}">
      <dgm:prSet phldrT="[Text]"/>
      <dgm:spPr/>
      <dgm:t>
        <a:bodyPr/>
        <a:lstStyle/>
        <a:p>
          <a:r>
            <a:rPr lang="de-DE" dirty="0"/>
            <a:t>Deutsche Weine (2 863 Wörter)</a:t>
          </a:r>
        </a:p>
      </dgm:t>
    </dgm:pt>
    <dgm:pt modelId="{1E33E7E1-7CBE-C74B-ABD5-7816FE04DA29}" type="parTrans" cxnId="{5E1A7852-AF2E-FA4B-B6AC-B80BDEA3F8B5}">
      <dgm:prSet/>
      <dgm:spPr/>
      <dgm:t>
        <a:bodyPr/>
        <a:lstStyle/>
        <a:p>
          <a:endParaRPr lang="de-DE"/>
        </a:p>
      </dgm:t>
    </dgm:pt>
    <dgm:pt modelId="{7B666D24-6CB6-7642-8886-D5AFFAE870AC}" type="sibTrans" cxnId="{5E1A7852-AF2E-FA4B-B6AC-B80BDEA3F8B5}">
      <dgm:prSet/>
      <dgm:spPr/>
      <dgm:t>
        <a:bodyPr/>
        <a:lstStyle/>
        <a:p>
          <a:endParaRPr lang="de-DE"/>
        </a:p>
      </dgm:t>
    </dgm:pt>
    <dgm:pt modelId="{3428FAE3-587C-9B4A-AC44-A72143D7D03A}">
      <dgm:prSet phldrT="[Text]"/>
      <dgm:spPr/>
      <dgm:t>
        <a:bodyPr/>
        <a:lstStyle/>
        <a:p>
          <a:r>
            <a:rPr lang="de-DE" dirty="0" smtClean="0"/>
            <a:t>Deutsch</a:t>
          </a:r>
          <a:endParaRPr lang="de-DE" dirty="0"/>
        </a:p>
      </dgm:t>
    </dgm:pt>
    <dgm:pt modelId="{C6702E66-4C8F-4345-A756-F0DD49904ED1}" type="parTrans" cxnId="{32795803-D123-5840-9A47-3C4B8C0F3EAE}">
      <dgm:prSet/>
      <dgm:spPr/>
      <dgm:t>
        <a:bodyPr/>
        <a:lstStyle/>
        <a:p>
          <a:endParaRPr lang="de-DE"/>
        </a:p>
      </dgm:t>
    </dgm:pt>
    <dgm:pt modelId="{90D826FA-C520-C544-87B3-FD109E77DE8D}" type="sibTrans" cxnId="{32795803-D123-5840-9A47-3C4B8C0F3EAE}">
      <dgm:prSet/>
      <dgm:spPr/>
      <dgm:t>
        <a:bodyPr/>
        <a:lstStyle/>
        <a:p>
          <a:endParaRPr lang="de-DE"/>
        </a:p>
      </dgm:t>
    </dgm:pt>
    <dgm:pt modelId="{DF46AB29-BBDC-1245-9BB7-2120287A4076}">
      <dgm:prSet phldrT="[Text]"/>
      <dgm:spPr/>
      <dgm:t>
        <a:bodyPr/>
        <a:lstStyle/>
        <a:p>
          <a:r>
            <a:rPr lang="de-DE" dirty="0"/>
            <a:t>Deutsche Weine (12 638 Wörter)</a:t>
          </a:r>
        </a:p>
      </dgm:t>
    </dgm:pt>
    <dgm:pt modelId="{9A0D0FFD-CAD2-544E-B5D1-C9AA26D643E4}" type="parTrans" cxnId="{E1AB44AD-56BB-004A-AC68-15DD93CB5657}">
      <dgm:prSet/>
      <dgm:spPr/>
      <dgm:t>
        <a:bodyPr/>
        <a:lstStyle/>
        <a:p>
          <a:endParaRPr lang="de-DE"/>
        </a:p>
      </dgm:t>
    </dgm:pt>
    <dgm:pt modelId="{19AFDDAE-E492-624A-BEAB-0CDA49C9E0BD}" type="sibTrans" cxnId="{E1AB44AD-56BB-004A-AC68-15DD93CB5657}">
      <dgm:prSet/>
      <dgm:spPr/>
      <dgm:t>
        <a:bodyPr/>
        <a:lstStyle/>
        <a:p>
          <a:endParaRPr lang="de-DE"/>
        </a:p>
      </dgm:t>
    </dgm:pt>
    <dgm:pt modelId="{0E6D4A08-EA80-304F-B988-97E88A73EEB8}">
      <dgm:prSet phldrT="[Text]"/>
      <dgm:spPr/>
      <dgm:t>
        <a:bodyPr/>
        <a:lstStyle/>
        <a:p>
          <a:r>
            <a:rPr lang="de-DE" dirty="0"/>
            <a:t>Französische Weine (12 311 Wörter)</a:t>
          </a:r>
        </a:p>
      </dgm:t>
    </dgm:pt>
    <dgm:pt modelId="{AE126C1D-F9D1-7F4A-A639-135B0BAAA7E3}" type="parTrans" cxnId="{0BB901B0-6275-924D-977E-FD85A9023100}">
      <dgm:prSet/>
      <dgm:spPr/>
      <dgm:t>
        <a:bodyPr/>
        <a:lstStyle/>
        <a:p>
          <a:endParaRPr lang="de-DE"/>
        </a:p>
      </dgm:t>
    </dgm:pt>
    <dgm:pt modelId="{72D28D28-178D-0D4F-BA38-5743809D96F3}" type="sibTrans" cxnId="{0BB901B0-6275-924D-977E-FD85A9023100}">
      <dgm:prSet/>
      <dgm:spPr/>
      <dgm:t>
        <a:bodyPr/>
        <a:lstStyle/>
        <a:p>
          <a:endParaRPr lang="de-DE"/>
        </a:p>
      </dgm:t>
    </dgm:pt>
    <dgm:pt modelId="{4ACF1C00-1D84-1946-ADDB-D4CACED343C0}" type="pres">
      <dgm:prSet presAssocID="{7060F70E-806D-8E4E-AB82-6D24A574AE71}" presName="list" presStyleCnt="0">
        <dgm:presLayoutVars>
          <dgm:dir/>
          <dgm:animLvl val="lvl"/>
        </dgm:presLayoutVars>
      </dgm:prSet>
      <dgm:spPr/>
      <dgm:t>
        <a:bodyPr/>
        <a:lstStyle/>
        <a:p>
          <a:endParaRPr lang="de-DE"/>
        </a:p>
      </dgm:t>
    </dgm:pt>
    <dgm:pt modelId="{312A1C6A-46FB-C748-9A1F-1257406BA759}" type="pres">
      <dgm:prSet presAssocID="{E167D910-7438-DC4D-A481-3AAEFC54AD5A}" presName="posSpace" presStyleCnt="0"/>
      <dgm:spPr/>
      <dgm:t>
        <a:bodyPr/>
        <a:lstStyle/>
        <a:p>
          <a:endParaRPr lang="de-DE"/>
        </a:p>
      </dgm:t>
    </dgm:pt>
    <dgm:pt modelId="{41AD64DF-62A3-D546-8619-6A04571A27D6}" type="pres">
      <dgm:prSet presAssocID="{E167D910-7438-DC4D-A481-3AAEFC54AD5A}" presName="vertFlow" presStyleCnt="0"/>
      <dgm:spPr/>
      <dgm:t>
        <a:bodyPr/>
        <a:lstStyle/>
        <a:p>
          <a:endParaRPr lang="de-DE"/>
        </a:p>
      </dgm:t>
    </dgm:pt>
    <dgm:pt modelId="{2EDE1358-A037-8742-8084-91511F0D2FE0}" type="pres">
      <dgm:prSet presAssocID="{E167D910-7438-DC4D-A481-3AAEFC54AD5A}" presName="topSpace" presStyleCnt="0"/>
      <dgm:spPr/>
      <dgm:t>
        <a:bodyPr/>
        <a:lstStyle/>
        <a:p>
          <a:endParaRPr lang="de-DE"/>
        </a:p>
      </dgm:t>
    </dgm:pt>
    <dgm:pt modelId="{1CC2203A-5C6B-8B43-B248-BF893D3623DB}" type="pres">
      <dgm:prSet presAssocID="{E167D910-7438-DC4D-A481-3AAEFC54AD5A}" presName="firstComp" presStyleCnt="0"/>
      <dgm:spPr/>
      <dgm:t>
        <a:bodyPr/>
        <a:lstStyle/>
        <a:p>
          <a:endParaRPr lang="de-DE"/>
        </a:p>
      </dgm:t>
    </dgm:pt>
    <dgm:pt modelId="{B52D0690-7A6B-7F41-B215-A0DD7AF46618}" type="pres">
      <dgm:prSet presAssocID="{E167D910-7438-DC4D-A481-3AAEFC54AD5A}" presName="firstChild" presStyleLbl="bgAccFollowNode1" presStyleIdx="0" presStyleCnt="3"/>
      <dgm:spPr/>
      <dgm:t>
        <a:bodyPr/>
        <a:lstStyle/>
        <a:p>
          <a:endParaRPr lang="de-DE"/>
        </a:p>
      </dgm:t>
    </dgm:pt>
    <dgm:pt modelId="{C989C032-941D-8748-B56F-5E3CCD5DAE93}" type="pres">
      <dgm:prSet presAssocID="{E167D910-7438-DC4D-A481-3AAEFC54AD5A}" presName="firstChildTx" presStyleLbl="bgAccFollowNode1" presStyleIdx="0" presStyleCnt="3">
        <dgm:presLayoutVars>
          <dgm:bulletEnabled val="1"/>
        </dgm:presLayoutVars>
      </dgm:prSet>
      <dgm:spPr/>
      <dgm:t>
        <a:bodyPr/>
        <a:lstStyle/>
        <a:p>
          <a:endParaRPr lang="de-DE"/>
        </a:p>
      </dgm:t>
    </dgm:pt>
    <dgm:pt modelId="{63969E61-4F3A-FB42-8B16-8D62FFA193AC}" type="pres">
      <dgm:prSet presAssocID="{E167D910-7438-DC4D-A481-3AAEFC54AD5A}" presName="negSpace" presStyleCnt="0"/>
      <dgm:spPr/>
      <dgm:t>
        <a:bodyPr/>
        <a:lstStyle/>
        <a:p>
          <a:endParaRPr lang="de-DE"/>
        </a:p>
      </dgm:t>
    </dgm:pt>
    <dgm:pt modelId="{7BBFB089-17D0-254E-B88E-B06A898B9383}" type="pres">
      <dgm:prSet presAssocID="{E167D910-7438-DC4D-A481-3AAEFC54AD5A}" presName="circle" presStyleLbl="node1" presStyleIdx="0" presStyleCnt="3"/>
      <dgm:spPr/>
      <dgm:t>
        <a:bodyPr/>
        <a:lstStyle/>
        <a:p>
          <a:endParaRPr lang="de-DE"/>
        </a:p>
      </dgm:t>
    </dgm:pt>
    <dgm:pt modelId="{1510E33D-2E0E-1E4F-A5F7-2F2975C53938}" type="pres">
      <dgm:prSet presAssocID="{ECB22B06-7F0B-8B42-9E61-F0A5F8DAE03D}" presName="transSpace" presStyleCnt="0"/>
      <dgm:spPr/>
      <dgm:t>
        <a:bodyPr/>
        <a:lstStyle/>
        <a:p>
          <a:endParaRPr lang="de-DE"/>
        </a:p>
      </dgm:t>
    </dgm:pt>
    <dgm:pt modelId="{8073E8E2-12C5-804C-AA6C-A189946B8590}" type="pres">
      <dgm:prSet presAssocID="{4EDE8969-BFE1-3648-9EEB-38403D2BE11B}" presName="posSpace" presStyleCnt="0"/>
      <dgm:spPr/>
      <dgm:t>
        <a:bodyPr/>
        <a:lstStyle/>
        <a:p>
          <a:endParaRPr lang="de-DE"/>
        </a:p>
      </dgm:t>
    </dgm:pt>
    <dgm:pt modelId="{8C7D04F4-B7AF-C645-9CD9-1CFF30168F78}" type="pres">
      <dgm:prSet presAssocID="{4EDE8969-BFE1-3648-9EEB-38403D2BE11B}" presName="vertFlow" presStyleCnt="0"/>
      <dgm:spPr/>
      <dgm:t>
        <a:bodyPr/>
        <a:lstStyle/>
        <a:p>
          <a:endParaRPr lang="de-DE"/>
        </a:p>
      </dgm:t>
    </dgm:pt>
    <dgm:pt modelId="{532000EE-0F31-2544-B2DF-E25F8B0ABD69}" type="pres">
      <dgm:prSet presAssocID="{4EDE8969-BFE1-3648-9EEB-38403D2BE11B}" presName="topSpace" presStyleCnt="0"/>
      <dgm:spPr/>
      <dgm:t>
        <a:bodyPr/>
        <a:lstStyle/>
        <a:p>
          <a:endParaRPr lang="de-DE"/>
        </a:p>
      </dgm:t>
    </dgm:pt>
    <dgm:pt modelId="{9D59F42F-7215-5D4A-8D9E-C59B886C3DFE}" type="pres">
      <dgm:prSet presAssocID="{4EDE8969-BFE1-3648-9EEB-38403D2BE11B}" presName="firstComp" presStyleCnt="0"/>
      <dgm:spPr/>
      <dgm:t>
        <a:bodyPr/>
        <a:lstStyle/>
        <a:p>
          <a:endParaRPr lang="de-DE"/>
        </a:p>
      </dgm:t>
    </dgm:pt>
    <dgm:pt modelId="{FEE9486F-4F9B-3E43-AD30-AD36F963ECA6}" type="pres">
      <dgm:prSet presAssocID="{4EDE8969-BFE1-3648-9EEB-38403D2BE11B}" presName="firstChild" presStyleLbl="bgAccFollowNode1" presStyleIdx="1" presStyleCnt="3"/>
      <dgm:spPr/>
      <dgm:t>
        <a:bodyPr/>
        <a:lstStyle/>
        <a:p>
          <a:endParaRPr lang="de-DE"/>
        </a:p>
      </dgm:t>
    </dgm:pt>
    <dgm:pt modelId="{56EC9914-C152-3A4C-96FB-A5B48762D000}" type="pres">
      <dgm:prSet presAssocID="{4EDE8969-BFE1-3648-9EEB-38403D2BE11B}" presName="firstChildTx" presStyleLbl="bgAccFollowNode1" presStyleIdx="1" presStyleCnt="3">
        <dgm:presLayoutVars>
          <dgm:bulletEnabled val="1"/>
        </dgm:presLayoutVars>
      </dgm:prSet>
      <dgm:spPr/>
      <dgm:t>
        <a:bodyPr/>
        <a:lstStyle/>
        <a:p>
          <a:endParaRPr lang="de-DE"/>
        </a:p>
      </dgm:t>
    </dgm:pt>
    <dgm:pt modelId="{8E72A7AD-6321-2B40-93B3-AC8C5D99C672}" type="pres">
      <dgm:prSet presAssocID="{4EDE8969-BFE1-3648-9EEB-38403D2BE11B}" presName="negSpace" presStyleCnt="0"/>
      <dgm:spPr/>
      <dgm:t>
        <a:bodyPr/>
        <a:lstStyle/>
        <a:p>
          <a:endParaRPr lang="de-DE"/>
        </a:p>
      </dgm:t>
    </dgm:pt>
    <dgm:pt modelId="{3CB84B6B-557C-2144-AAB7-A7C6B990F978}" type="pres">
      <dgm:prSet presAssocID="{4EDE8969-BFE1-3648-9EEB-38403D2BE11B}" presName="circle" presStyleLbl="node1" presStyleIdx="1" presStyleCnt="3"/>
      <dgm:spPr/>
      <dgm:t>
        <a:bodyPr/>
        <a:lstStyle/>
        <a:p>
          <a:endParaRPr lang="de-DE"/>
        </a:p>
      </dgm:t>
    </dgm:pt>
    <dgm:pt modelId="{6F4AF15E-E0B4-4F4D-8947-1AEB21D8F836}" type="pres">
      <dgm:prSet presAssocID="{AD1BCD2F-742B-3943-921E-FD6335929DB8}" presName="transSpace" presStyleCnt="0"/>
      <dgm:spPr/>
      <dgm:t>
        <a:bodyPr/>
        <a:lstStyle/>
        <a:p>
          <a:endParaRPr lang="de-DE"/>
        </a:p>
      </dgm:t>
    </dgm:pt>
    <dgm:pt modelId="{0B501914-2AA7-834A-98B4-5B3B6DCBA05D}" type="pres">
      <dgm:prSet presAssocID="{FE1D730C-D66F-2347-B680-24D2C43E6440}" presName="posSpace" presStyleCnt="0"/>
      <dgm:spPr/>
      <dgm:t>
        <a:bodyPr/>
        <a:lstStyle/>
        <a:p>
          <a:endParaRPr lang="de-DE"/>
        </a:p>
      </dgm:t>
    </dgm:pt>
    <dgm:pt modelId="{B50CA12E-ECCC-C842-810B-69B81CCBFC59}" type="pres">
      <dgm:prSet presAssocID="{FE1D730C-D66F-2347-B680-24D2C43E6440}" presName="vertFlow" presStyleCnt="0"/>
      <dgm:spPr/>
      <dgm:t>
        <a:bodyPr/>
        <a:lstStyle/>
        <a:p>
          <a:endParaRPr lang="de-DE"/>
        </a:p>
      </dgm:t>
    </dgm:pt>
    <dgm:pt modelId="{9FE78D26-55EC-A34F-A5EE-127190C54704}" type="pres">
      <dgm:prSet presAssocID="{FE1D730C-D66F-2347-B680-24D2C43E6440}" presName="topSpace" presStyleCnt="0"/>
      <dgm:spPr/>
      <dgm:t>
        <a:bodyPr/>
        <a:lstStyle/>
        <a:p>
          <a:endParaRPr lang="de-DE"/>
        </a:p>
      </dgm:t>
    </dgm:pt>
    <dgm:pt modelId="{543762BE-285B-0C4A-AD2E-2CC21D2A6B08}" type="pres">
      <dgm:prSet presAssocID="{FE1D730C-D66F-2347-B680-24D2C43E6440}" presName="firstComp" presStyleCnt="0"/>
      <dgm:spPr/>
      <dgm:t>
        <a:bodyPr/>
        <a:lstStyle/>
        <a:p>
          <a:endParaRPr lang="de-DE"/>
        </a:p>
      </dgm:t>
    </dgm:pt>
    <dgm:pt modelId="{1EDB1FCA-34E5-2049-8581-736B1615A1BE}" type="pres">
      <dgm:prSet presAssocID="{FE1D730C-D66F-2347-B680-24D2C43E6440}" presName="firstChild" presStyleLbl="bgAccFollowNode1" presStyleIdx="2" presStyleCnt="3"/>
      <dgm:spPr/>
      <dgm:t>
        <a:bodyPr/>
        <a:lstStyle/>
        <a:p>
          <a:endParaRPr lang="de-DE"/>
        </a:p>
      </dgm:t>
    </dgm:pt>
    <dgm:pt modelId="{6893125C-65A1-5A49-9C07-EE14EA697FF9}" type="pres">
      <dgm:prSet presAssocID="{FE1D730C-D66F-2347-B680-24D2C43E6440}" presName="firstChildTx" presStyleLbl="bgAccFollowNode1" presStyleIdx="2" presStyleCnt="3">
        <dgm:presLayoutVars>
          <dgm:bulletEnabled val="1"/>
        </dgm:presLayoutVars>
      </dgm:prSet>
      <dgm:spPr/>
      <dgm:t>
        <a:bodyPr/>
        <a:lstStyle/>
        <a:p>
          <a:endParaRPr lang="de-DE"/>
        </a:p>
      </dgm:t>
    </dgm:pt>
    <dgm:pt modelId="{298BA02F-E952-B14E-834F-3489C6D10416}" type="pres">
      <dgm:prSet presAssocID="{FE1D730C-D66F-2347-B680-24D2C43E6440}" presName="negSpace" presStyleCnt="0"/>
      <dgm:spPr/>
      <dgm:t>
        <a:bodyPr/>
        <a:lstStyle/>
        <a:p>
          <a:endParaRPr lang="de-DE"/>
        </a:p>
      </dgm:t>
    </dgm:pt>
    <dgm:pt modelId="{D5D6B971-A148-534C-A52B-E627ADCF7248}" type="pres">
      <dgm:prSet presAssocID="{FE1D730C-D66F-2347-B680-24D2C43E6440}" presName="circle" presStyleLbl="node1" presStyleIdx="2" presStyleCnt="3"/>
      <dgm:spPr/>
      <dgm:t>
        <a:bodyPr/>
        <a:lstStyle/>
        <a:p>
          <a:endParaRPr lang="de-DE"/>
        </a:p>
      </dgm:t>
    </dgm:pt>
  </dgm:ptLst>
  <dgm:cxnLst>
    <dgm:cxn modelId="{DB6F9A7D-9922-BA4B-81C2-0B38142B6FF7}" type="presOf" srcId="{CD9AEE9F-7BDA-3248-87BA-077652D3D415}" destId="{C989C032-941D-8748-B56F-5E3CCD5DAE93}" srcOrd="1" destOrd="2" presId="urn:microsoft.com/office/officeart/2005/8/layout/hList9"/>
    <dgm:cxn modelId="{9A651225-3D9D-3D41-A9F7-92234ABA52E5}" type="presOf" srcId="{3428FAE3-587C-9B4A-AC44-A72143D7D03A}" destId="{56EC9914-C152-3A4C-96FB-A5B48762D000}" srcOrd="1" destOrd="0" presId="urn:microsoft.com/office/officeart/2005/8/layout/hList9"/>
    <dgm:cxn modelId="{5E1A7852-AF2E-FA4B-B6AC-B80BDEA3F8B5}" srcId="{2FC0E9BE-4AD4-684B-B679-40099E8AB783}" destId="{75AAF9E8-99AF-5C45-A7F0-7372DFF57FA3}" srcOrd="0" destOrd="0" parTransId="{1E33E7E1-7CBE-C74B-ABD5-7816FE04DA29}" sibTransId="{7B666D24-6CB6-7642-8886-D5AFFAE870AC}"/>
    <dgm:cxn modelId="{E1AB44AD-56BB-004A-AC68-15DD93CB5657}" srcId="{3428FAE3-587C-9B4A-AC44-A72143D7D03A}" destId="{DF46AB29-BBDC-1245-9BB7-2120287A4076}" srcOrd="0" destOrd="0" parTransId="{9A0D0FFD-CAD2-544E-B5D1-C9AA26D643E4}" sibTransId="{19AFDDAE-E492-624A-BEAB-0CDA49C9E0BD}"/>
    <dgm:cxn modelId="{2015ABD2-5D6F-0E45-91E9-1A63AA69B6AA}" srcId="{368AF6EA-062C-824F-8915-F0F3804921B8}" destId="{757B80C0-F909-554F-89CC-46429CE98ECE}" srcOrd="0" destOrd="0" parTransId="{4BE3DF3A-3B0C-914E-8C87-A08E4A8233C3}" sibTransId="{CA6E70DE-08B6-A944-BE0C-CC5E128594CC}"/>
    <dgm:cxn modelId="{7C494233-84C4-DC43-8ADA-6263C7F9F1F3}" type="presOf" srcId="{757B80C0-F909-554F-89CC-46429CE98ECE}" destId="{C989C032-941D-8748-B56F-5E3CCD5DAE93}" srcOrd="1" destOrd="1" presId="urn:microsoft.com/office/officeart/2005/8/layout/hList9"/>
    <dgm:cxn modelId="{D2DF1EF9-19B6-4549-BB62-C97DD1E8351F}" type="presOf" srcId="{0E6D4A08-EA80-304F-B988-97E88A73EEB8}" destId="{FEE9486F-4F9B-3E43-AD30-AD36F963ECA6}" srcOrd="0" destOrd="2" presId="urn:microsoft.com/office/officeart/2005/8/layout/hList9"/>
    <dgm:cxn modelId="{6EA9D384-109C-2C42-913C-291FB8897D44}" srcId="{E167D910-7438-DC4D-A481-3AAEFC54AD5A}" destId="{368AF6EA-062C-824F-8915-F0F3804921B8}" srcOrd="0" destOrd="0" parTransId="{633B5F26-D778-A549-BE38-04C5CB2337E2}" sibTransId="{C43A66B9-CE3B-3540-8F6E-B3CFC159B1A9}"/>
    <dgm:cxn modelId="{0EC8EC00-77F8-BB46-921A-27910EB4823F}" type="presOf" srcId="{DF46AB29-BBDC-1245-9BB7-2120287A4076}" destId="{FEE9486F-4F9B-3E43-AD30-AD36F963ECA6}" srcOrd="0" destOrd="1" presId="urn:microsoft.com/office/officeart/2005/8/layout/hList9"/>
    <dgm:cxn modelId="{5FAD1700-399C-FD46-8948-78B26D85AB04}" srcId="{FE1D730C-D66F-2347-B680-24D2C43E6440}" destId="{2FC0E9BE-4AD4-684B-B679-40099E8AB783}" srcOrd="0" destOrd="0" parTransId="{EFA64C80-EF8B-3441-A76C-F88B27E30E9F}" sibTransId="{91B283A6-FEF9-EE47-BCF9-5AD07275E944}"/>
    <dgm:cxn modelId="{32795803-D123-5840-9A47-3C4B8C0F3EAE}" srcId="{4EDE8969-BFE1-3648-9EEB-38403D2BE11B}" destId="{3428FAE3-587C-9B4A-AC44-A72143D7D03A}" srcOrd="0" destOrd="0" parTransId="{C6702E66-4C8F-4345-A756-F0DD49904ED1}" sibTransId="{90D826FA-C520-C544-87B3-FD109E77DE8D}"/>
    <dgm:cxn modelId="{1B8D33C6-557E-0E45-9358-762C119F09FC}" type="presOf" srcId="{7060F70E-806D-8E4E-AB82-6D24A574AE71}" destId="{4ACF1C00-1D84-1946-ADDB-D4CACED343C0}" srcOrd="0" destOrd="0" presId="urn:microsoft.com/office/officeart/2005/8/layout/hList9"/>
    <dgm:cxn modelId="{E8E2B648-AAC6-2F45-A48E-4FBEE1C87576}" type="presOf" srcId="{E167D910-7438-DC4D-A481-3AAEFC54AD5A}" destId="{7BBFB089-17D0-254E-B88E-B06A898B9383}" srcOrd="0" destOrd="0" presId="urn:microsoft.com/office/officeart/2005/8/layout/hList9"/>
    <dgm:cxn modelId="{57E67219-FFC6-A54F-BB3E-261BF10E7A9E}" type="presOf" srcId="{CD9AEE9F-7BDA-3248-87BA-077652D3D415}" destId="{B52D0690-7A6B-7F41-B215-A0DD7AF46618}" srcOrd="0" destOrd="2" presId="urn:microsoft.com/office/officeart/2005/8/layout/hList9"/>
    <dgm:cxn modelId="{3A713B04-E855-8C40-896C-6225688F9F92}" srcId="{7060F70E-806D-8E4E-AB82-6D24A574AE71}" destId="{4EDE8969-BFE1-3648-9EEB-38403D2BE11B}" srcOrd="1" destOrd="0" parTransId="{FD6E8CFB-FA2E-5341-84F8-7C4FEF39DD73}" sibTransId="{AD1BCD2F-742B-3943-921E-FD6335929DB8}"/>
    <dgm:cxn modelId="{918255CB-C64A-6F4E-A053-881D9D441470}" type="presOf" srcId="{0E6D4A08-EA80-304F-B988-97E88A73EEB8}" destId="{56EC9914-C152-3A4C-96FB-A5B48762D000}" srcOrd="1" destOrd="2" presId="urn:microsoft.com/office/officeart/2005/8/layout/hList9"/>
    <dgm:cxn modelId="{AF17A043-F54A-BB4C-B50C-A11534CB2F37}" type="presOf" srcId="{757B80C0-F909-554F-89CC-46429CE98ECE}" destId="{B52D0690-7A6B-7F41-B215-A0DD7AF46618}" srcOrd="0" destOrd="1" presId="urn:microsoft.com/office/officeart/2005/8/layout/hList9"/>
    <dgm:cxn modelId="{987BB13A-8333-4B4A-A800-F453FF07EFD6}" srcId="{7060F70E-806D-8E4E-AB82-6D24A574AE71}" destId="{E167D910-7438-DC4D-A481-3AAEFC54AD5A}" srcOrd="0" destOrd="0" parTransId="{90D7CC67-7BC2-DF46-8DDB-13A9507940A9}" sibTransId="{ECB22B06-7F0B-8B42-9E61-F0A5F8DAE03D}"/>
    <dgm:cxn modelId="{2F60B57C-8213-CB40-B6D6-DA4B14103309}" type="presOf" srcId="{75AAF9E8-99AF-5C45-A7F0-7372DFF57FA3}" destId="{6893125C-65A1-5A49-9C07-EE14EA697FF9}" srcOrd="1" destOrd="1" presId="urn:microsoft.com/office/officeart/2005/8/layout/hList9"/>
    <dgm:cxn modelId="{AC70D901-898F-0049-81F6-60A85306CD95}" type="presOf" srcId="{DF46AB29-BBDC-1245-9BB7-2120287A4076}" destId="{56EC9914-C152-3A4C-96FB-A5B48762D000}" srcOrd="1" destOrd="1" presId="urn:microsoft.com/office/officeart/2005/8/layout/hList9"/>
    <dgm:cxn modelId="{9E2AE706-EEF1-0C4F-AB1B-6B4B20878CE2}" srcId="{368AF6EA-062C-824F-8915-F0F3804921B8}" destId="{CD9AEE9F-7BDA-3248-87BA-077652D3D415}" srcOrd="1" destOrd="0" parTransId="{331CB06B-43BA-A740-A922-513A0FAFD01C}" sibTransId="{A85F706A-69F1-A941-864A-94317F73E845}"/>
    <dgm:cxn modelId="{DC1EBB76-C1FE-F042-BE7A-DBFEAA6E9DC7}" type="presOf" srcId="{4EDE8969-BFE1-3648-9EEB-38403D2BE11B}" destId="{3CB84B6B-557C-2144-AAB7-A7C6B990F978}" srcOrd="0" destOrd="0" presId="urn:microsoft.com/office/officeart/2005/8/layout/hList9"/>
    <dgm:cxn modelId="{9A2F0684-FB17-7C43-A0F5-3A8AF527A354}" type="presOf" srcId="{2FC0E9BE-4AD4-684B-B679-40099E8AB783}" destId="{1EDB1FCA-34E5-2049-8581-736B1615A1BE}" srcOrd="0" destOrd="0" presId="urn:microsoft.com/office/officeart/2005/8/layout/hList9"/>
    <dgm:cxn modelId="{D98D761C-D9CC-B142-A340-EEEEA31D7CAD}" type="presOf" srcId="{368AF6EA-062C-824F-8915-F0F3804921B8}" destId="{B52D0690-7A6B-7F41-B215-A0DD7AF46618}" srcOrd="0" destOrd="0" presId="urn:microsoft.com/office/officeart/2005/8/layout/hList9"/>
    <dgm:cxn modelId="{475AC264-9206-1849-80C0-3208661396E9}" type="presOf" srcId="{FE1D730C-D66F-2347-B680-24D2C43E6440}" destId="{D5D6B971-A148-534C-A52B-E627ADCF7248}" srcOrd="0" destOrd="0" presId="urn:microsoft.com/office/officeart/2005/8/layout/hList9"/>
    <dgm:cxn modelId="{AFEE18B4-E469-4E4F-BA2F-20B34455D294}" type="presOf" srcId="{3428FAE3-587C-9B4A-AC44-A72143D7D03A}" destId="{FEE9486F-4F9B-3E43-AD30-AD36F963ECA6}" srcOrd="0" destOrd="0" presId="urn:microsoft.com/office/officeart/2005/8/layout/hList9"/>
    <dgm:cxn modelId="{B2F5E894-474C-5F44-B770-DAE6777EF56D}" type="presOf" srcId="{75AAF9E8-99AF-5C45-A7F0-7372DFF57FA3}" destId="{1EDB1FCA-34E5-2049-8581-736B1615A1BE}" srcOrd="0" destOrd="1" presId="urn:microsoft.com/office/officeart/2005/8/layout/hList9"/>
    <dgm:cxn modelId="{1B460D2F-4BD9-8A4A-9BF7-0F38B83091C6}" type="presOf" srcId="{2FC0E9BE-4AD4-684B-B679-40099E8AB783}" destId="{6893125C-65A1-5A49-9C07-EE14EA697FF9}" srcOrd="1" destOrd="0" presId="urn:microsoft.com/office/officeart/2005/8/layout/hList9"/>
    <dgm:cxn modelId="{A740B7EA-5ACB-FD4F-88EB-ABB025B9877E}" type="presOf" srcId="{368AF6EA-062C-824F-8915-F0F3804921B8}" destId="{C989C032-941D-8748-B56F-5E3CCD5DAE93}" srcOrd="1" destOrd="0" presId="urn:microsoft.com/office/officeart/2005/8/layout/hList9"/>
    <dgm:cxn modelId="{0BB901B0-6275-924D-977E-FD85A9023100}" srcId="{3428FAE3-587C-9B4A-AC44-A72143D7D03A}" destId="{0E6D4A08-EA80-304F-B988-97E88A73EEB8}" srcOrd="1" destOrd="0" parTransId="{AE126C1D-F9D1-7F4A-A639-135B0BAAA7E3}" sibTransId="{72D28D28-178D-0D4F-BA38-5743809D96F3}"/>
    <dgm:cxn modelId="{F48C2BF7-AB48-DE45-B839-CF63D4F7064C}" srcId="{7060F70E-806D-8E4E-AB82-6D24A574AE71}" destId="{FE1D730C-D66F-2347-B680-24D2C43E6440}" srcOrd="2" destOrd="0" parTransId="{446C6DC6-6BFF-0145-A50F-14D5765ABF32}" sibTransId="{929510DD-070F-0F49-AB0D-7A7220820739}"/>
    <dgm:cxn modelId="{295B6211-8113-7E40-A140-971359323444}" type="presParOf" srcId="{4ACF1C00-1D84-1946-ADDB-D4CACED343C0}" destId="{312A1C6A-46FB-C748-9A1F-1257406BA759}" srcOrd="0" destOrd="0" presId="urn:microsoft.com/office/officeart/2005/8/layout/hList9"/>
    <dgm:cxn modelId="{5C266943-FDB7-524C-B31A-0A71698E8583}" type="presParOf" srcId="{4ACF1C00-1D84-1946-ADDB-D4CACED343C0}" destId="{41AD64DF-62A3-D546-8619-6A04571A27D6}" srcOrd="1" destOrd="0" presId="urn:microsoft.com/office/officeart/2005/8/layout/hList9"/>
    <dgm:cxn modelId="{CF47D0C0-3AF2-0940-84B0-58F3ADE3D59C}" type="presParOf" srcId="{41AD64DF-62A3-D546-8619-6A04571A27D6}" destId="{2EDE1358-A037-8742-8084-91511F0D2FE0}" srcOrd="0" destOrd="0" presId="urn:microsoft.com/office/officeart/2005/8/layout/hList9"/>
    <dgm:cxn modelId="{4DD0C0B1-CEFE-5D44-8EAA-412DE1516328}" type="presParOf" srcId="{41AD64DF-62A3-D546-8619-6A04571A27D6}" destId="{1CC2203A-5C6B-8B43-B248-BF893D3623DB}" srcOrd="1" destOrd="0" presId="urn:microsoft.com/office/officeart/2005/8/layout/hList9"/>
    <dgm:cxn modelId="{A2B3EAC9-E58E-B144-9B68-83B5F44002DD}" type="presParOf" srcId="{1CC2203A-5C6B-8B43-B248-BF893D3623DB}" destId="{B52D0690-7A6B-7F41-B215-A0DD7AF46618}" srcOrd="0" destOrd="0" presId="urn:microsoft.com/office/officeart/2005/8/layout/hList9"/>
    <dgm:cxn modelId="{95B1161A-AD70-4940-A724-D2BEA4974970}" type="presParOf" srcId="{1CC2203A-5C6B-8B43-B248-BF893D3623DB}" destId="{C989C032-941D-8748-B56F-5E3CCD5DAE93}" srcOrd="1" destOrd="0" presId="urn:microsoft.com/office/officeart/2005/8/layout/hList9"/>
    <dgm:cxn modelId="{6F1485BB-955C-0D48-84BB-00AFCC701BB3}" type="presParOf" srcId="{4ACF1C00-1D84-1946-ADDB-D4CACED343C0}" destId="{63969E61-4F3A-FB42-8B16-8D62FFA193AC}" srcOrd="2" destOrd="0" presId="urn:microsoft.com/office/officeart/2005/8/layout/hList9"/>
    <dgm:cxn modelId="{6A7D851D-DDB4-2C44-89C2-0EE11FD367A1}" type="presParOf" srcId="{4ACF1C00-1D84-1946-ADDB-D4CACED343C0}" destId="{7BBFB089-17D0-254E-B88E-B06A898B9383}" srcOrd="3" destOrd="0" presId="urn:microsoft.com/office/officeart/2005/8/layout/hList9"/>
    <dgm:cxn modelId="{FD853524-6DD5-DC49-903D-7421295945DF}" type="presParOf" srcId="{4ACF1C00-1D84-1946-ADDB-D4CACED343C0}" destId="{1510E33D-2E0E-1E4F-A5F7-2F2975C53938}" srcOrd="4" destOrd="0" presId="urn:microsoft.com/office/officeart/2005/8/layout/hList9"/>
    <dgm:cxn modelId="{E703816E-9A25-9847-9299-69F2FF0523A1}" type="presParOf" srcId="{4ACF1C00-1D84-1946-ADDB-D4CACED343C0}" destId="{8073E8E2-12C5-804C-AA6C-A189946B8590}" srcOrd="5" destOrd="0" presId="urn:microsoft.com/office/officeart/2005/8/layout/hList9"/>
    <dgm:cxn modelId="{B52AB62B-5769-8249-94D9-7FE1633E4A56}" type="presParOf" srcId="{4ACF1C00-1D84-1946-ADDB-D4CACED343C0}" destId="{8C7D04F4-B7AF-C645-9CD9-1CFF30168F78}" srcOrd="6" destOrd="0" presId="urn:microsoft.com/office/officeart/2005/8/layout/hList9"/>
    <dgm:cxn modelId="{B194A2EE-2466-C74B-949B-04BD68E593BF}" type="presParOf" srcId="{8C7D04F4-B7AF-C645-9CD9-1CFF30168F78}" destId="{532000EE-0F31-2544-B2DF-E25F8B0ABD69}" srcOrd="0" destOrd="0" presId="urn:microsoft.com/office/officeart/2005/8/layout/hList9"/>
    <dgm:cxn modelId="{E1073E24-2B78-474D-8E70-5467D576FC8F}" type="presParOf" srcId="{8C7D04F4-B7AF-C645-9CD9-1CFF30168F78}" destId="{9D59F42F-7215-5D4A-8D9E-C59B886C3DFE}" srcOrd="1" destOrd="0" presId="urn:microsoft.com/office/officeart/2005/8/layout/hList9"/>
    <dgm:cxn modelId="{4260F86F-1A67-DA40-A519-8EBBF0E7984E}" type="presParOf" srcId="{9D59F42F-7215-5D4A-8D9E-C59B886C3DFE}" destId="{FEE9486F-4F9B-3E43-AD30-AD36F963ECA6}" srcOrd="0" destOrd="0" presId="urn:microsoft.com/office/officeart/2005/8/layout/hList9"/>
    <dgm:cxn modelId="{4C866611-43F7-FD48-8DF0-1B4F0EFE8EB2}" type="presParOf" srcId="{9D59F42F-7215-5D4A-8D9E-C59B886C3DFE}" destId="{56EC9914-C152-3A4C-96FB-A5B48762D000}" srcOrd="1" destOrd="0" presId="urn:microsoft.com/office/officeart/2005/8/layout/hList9"/>
    <dgm:cxn modelId="{E068FB40-4C6A-3A40-AD79-CCC8140A41AE}" type="presParOf" srcId="{4ACF1C00-1D84-1946-ADDB-D4CACED343C0}" destId="{8E72A7AD-6321-2B40-93B3-AC8C5D99C672}" srcOrd="7" destOrd="0" presId="urn:microsoft.com/office/officeart/2005/8/layout/hList9"/>
    <dgm:cxn modelId="{A020A236-9215-4C43-A87A-8E5D9DE83A20}" type="presParOf" srcId="{4ACF1C00-1D84-1946-ADDB-D4CACED343C0}" destId="{3CB84B6B-557C-2144-AAB7-A7C6B990F978}" srcOrd="8" destOrd="0" presId="urn:microsoft.com/office/officeart/2005/8/layout/hList9"/>
    <dgm:cxn modelId="{D9E4C30E-C602-7942-B99F-E733AFAC5353}" type="presParOf" srcId="{4ACF1C00-1D84-1946-ADDB-D4CACED343C0}" destId="{6F4AF15E-E0B4-4F4D-8947-1AEB21D8F836}" srcOrd="9" destOrd="0" presId="urn:microsoft.com/office/officeart/2005/8/layout/hList9"/>
    <dgm:cxn modelId="{5E3ADDF4-433F-CE42-9ABD-83C34AF75A86}" type="presParOf" srcId="{4ACF1C00-1D84-1946-ADDB-D4CACED343C0}" destId="{0B501914-2AA7-834A-98B4-5B3B6DCBA05D}" srcOrd="10" destOrd="0" presId="urn:microsoft.com/office/officeart/2005/8/layout/hList9"/>
    <dgm:cxn modelId="{F68EB9EE-AB90-0E49-8E3E-19E463A26BBB}" type="presParOf" srcId="{4ACF1C00-1D84-1946-ADDB-D4CACED343C0}" destId="{B50CA12E-ECCC-C842-810B-69B81CCBFC59}" srcOrd="11" destOrd="0" presId="urn:microsoft.com/office/officeart/2005/8/layout/hList9"/>
    <dgm:cxn modelId="{966CD0CB-DE4D-164D-AE3D-256AE5EEBC16}" type="presParOf" srcId="{B50CA12E-ECCC-C842-810B-69B81CCBFC59}" destId="{9FE78D26-55EC-A34F-A5EE-127190C54704}" srcOrd="0" destOrd="0" presId="urn:microsoft.com/office/officeart/2005/8/layout/hList9"/>
    <dgm:cxn modelId="{AB1A0C6E-1307-F64D-BFB1-828B06CCA35B}" type="presParOf" srcId="{B50CA12E-ECCC-C842-810B-69B81CCBFC59}" destId="{543762BE-285B-0C4A-AD2E-2CC21D2A6B08}" srcOrd="1" destOrd="0" presId="urn:microsoft.com/office/officeart/2005/8/layout/hList9"/>
    <dgm:cxn modelId="{380C9181-E627-894E-BCFD-8D87714A4E5D}" type="presParOf" srcId="{543762BE-285B-0C4A-AD2E-2CC21D2A6B08}" destId="{1EDB1FCA-34E5-2049-8581-736B1615A1BE}" srcOrd="0" destOrd="0" presId="urn:microsoft.com/office/officeart/2005/8/layout/hList9"/>
    <dgm:cxn modelId="{2BBB0AF0-51DE-9D4B-BE6B-EE88EAE121F0}" type="presParOf" srcId="{543762BE-285B-0C4A-AD2E-2CC21D2A6B08}" destId="{6893125C-65A1-5A49-9C07-EE14EA697FF9}" srcOrd="1" destOrd="0" presId="urn:microsoft.com/office/officeart/2005/8/layout/hList9"/>
    <dgm:cxn modelId="{F8790BE4-8D12-FD48-811E-1794C9679C10}" type="presParOf" srcId="{4ACF1C00-1D84-1946-ADDB-D4CACED343C0}" destId="{298BA02F-E952-B14E-834F-3489C6D10416}" srcOrd="12" destOrd="0" presId="urn:microsoft.com/office/officeart/2005/8/layout/hList9"/>
    <dgm:cxn modelId="{6F5BC73E-1FDC-8243-8551-682EAB8F127A}" type="presParOf" srcId="{4ACF1C00-1D84-1946-ADDB-D4CACED343C0}" destId="{D5D6B971-A148-534C-A52B-E627ADCF7248}" srcOrd="1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60F70E-806D-8E4E-AB82-6D24A574AE71}" type="doc">
      <dgm:prSet loTypeId="urn:microsoft.com/office/officeart/2005/8/layout/hList9" loCatId="list" qsTypeId="urn:microsoft.com/office/officeart/2005/8/quickstyle/simple2" qsCatId="simple" csTypeId="urn:microsoft.com/office/officeart/2005/8/colors/accent0_1" csCatId="mainScheme" phldr="1"/>
      <dgm:spPr/>
      <dgm:t>
        <a:bodyPr/>
        <a:lstStyle/>
        <a:p>
          <a:endParaRPr lang="de-DE"/>
        </a:p>
      </dgm:t>
    </dgm:pt>
    <dgm:pt modelId="{6D8C2ACB-F396-744B-8099-FF9F78703F15}">
      <dgm:prSet phldrT="[Text]"/>
      <dgm:spPr/>
      <dgm:t>
        <a:bodyPr/>
        <a:lstStyle/>
        <a:p>
          <a:r>
            <a:rPr lang="de-DE" dirty="0" err="1"/>
            <a:t>Cavissima</a:t>
          </a:r>
          <a:r>
            <a:rPr lang="de-DE" dirty="0"/>
            <a:t> (Fr)</a:t>
          </a:r>
        </a:p>
      </dgm:t>
    </dgm:pt>
    <dgm:pt modelId="{FBDB52AA-436E-B549-A5C0-DBB50BCD19D6}" type="parTrans" cxnId="{EC1DA1A5-5CAB-C845-98ED-388680D71D1A}">
      <dgm:prSet/>
      <dgm:spPr/>
      <dgm:t>
        <a:bodyPr/>
        <a:lstStyle/>
        <a:p>
          <a:endParaRPr lang="de-DE"/>
        </a:p>
      </dgm:t>
    </dgm:pt>
    <dgm:pt modelId="{22C35BC8-DB70-F144-9512-151EF5D1D907}" type="sibTrans" cxnId="{EC1DA1A5-5CAB-C845-98ED-388680D71D1A}">
      <dgm:prSet/>
      <dgm:spPr/>
      <dgm:t>
        <a:bodyPr/>
        <a:lstStyle/>
        <a:p>
          <a:endParaRPr lang="de-DE"/>
        </a:p>
      </dgm:t>
    </dgm:pt>
    <dgm:pt modelId="{51CB844C-6943-9445-9D50-3280A4BAFCF0}">
      <dgm:prSet phldrT="[Text]"/>
      <dgm:spPr/>
      <dgm:t>
        <a:bodyPr/>
        <a:lstStyle/>
        <a:p>
          <a:r>
            <a:rPr lang="de-DE" dirty="0"/>
            <a:t>Lavinia (Fr)</a:t>
          </a:r>
        </a:p>
      </dgm:t>
    </dgm:pt>
    <dgm:pt modelId="{C12B1075-D68E-1E42-B798-FE5666AAC531}" type="parTrans" cxnId="{72443C6A-9885-3145-A070-F1FCFAFC1EA8}">
      <dgm:prSet/>
      <dgm:spPr/>
      <dgm:t>
        <a:bodyPr/>
        <a:lstStyle/>
        <a:p>
          <a:endParaRPr lang="de-DE"/>
        </a:p>
      </dgm:t>
    </dgm:pt>
    <dgm:pt modelId="{C155EFCC-2529-1A49-912E-C70F5DF9ADC1}" type="sibTrans" cxnId="{72443C6A-9885-3145-A070-F1FCFAFC1EA8}">
      <dgm:prSet/>
      <dgm:spPr/>
      <dgm:t>
        <a:bodyPr/>
        <a:lstStyle/>
        <a:p>
          <a:endParaRPr lang="de-DE"/>
        </a:p>
      </dgm:t>
    </dgm:pt>
    <dgm:pt modelId="{0974E7B0-CFC7-6C42-BAE3-C9E24CA9B1C5}">
      <dgm:prSet phldrT="[Text]"/>
      <dgm:spPr/>
      <dgm:t>
        <a:bodyPr/>
        <a:lstStyle/>
        <a:p>
          <a:r>
            <a:rPr lang="de-DE" dirty="0" err="1"/>
            <a:t>Millesima</a:t>
          </a:r>
          <a:r>
            <a:rPr lang="de-DE" dirty="0"/>
            <a:t> (Fr)</a:t>
          </a:r>
        </a:p>
      </dgm:t>
    </dgm:pt>
    <dgm:pt modelId="{94A15055-A8ED-0945-A73F-CFC432AA802D}" type="parTrans" cxnId="{B9A9FF32-EF0F-4746-ADCE-4E399EB9D8B9}">
      <dgm:prSet/>
      <dgm:spPr/>
      <dgm:t>
        <a:bodyPr/>
        <a:lstStyle/>
        <a:p>
          <a:endParaRPr lang="de-DE"/>
        </a:p>
      </dgm:t>
    </dgm:pt>
    <dgm:pt modelId="{7DB74E65-4C51-7A47-B4F0-41F56029598D}" type="sibTrans" cxnId="{B9A9FF32-EF0F-4746-ADCE-4E399EB9D8B9}">
      <dgm:prSet/>
      <dgm:spPr/>
      <dgm:t>
        <a:bodyPr/>
        <a:lstStyle/>
        <a:p>
          <a:endParaRPr lang="de-DE"/>
        </a:p>
      </dgm:t>
    </dgm:pt>
    <dgm:pt modelId="{85D255A0-BEDE-574D-B9FC-058A01924589}">
      <dgm:prSet phldrT="[Text]"/>
      <dgm:spPr/>
      <dgm:t>
        <a:bodyPr/>
        <a:lstStyle/>
        <a:p>
          <a:r>
            <a:rPr lang="de-DE" dirty="0" smtClean="0"/>
            <a:t>Französisch</a:t>
          </a:r>
          <a:endParaRPr lang="de-DE" dirty="0"/>
        </a:p>
      </dgm:t>
    </dgm:pt>
    <dgm:pt modelId="{0B9C1E12-BADA-6244-959B-1F698AE2370D}" type="parTrans" cxnId="{D6DB6EC8-4A7C-BB43-BA1F-146DF23552A1}">
      <dgm:prSet/>
      <dgm:spPr/>
      <dgm:t>
        <a:bodyPr/>
        <a:lstStyle/>
        <a:p>
          <a:endParaRPr lang="de-DE"/>
        </a:p>
      </dgm:t>
    </dgm:pt>
    <dgm:pt modelId="{A8004966-2332-5A43-ACF7-12B16CCD24A2}" type="sibTrans" cxnId="{D6DB6EC8-4A7C-BB43-BA1F-146DF23552A1}">
      <dgm:prSet/>
      <dgm:spPr/>
      <dgm:t>
        <a:bodyPr/>
        <a:lstStyle/>
        <a:p>
          <a:endParaRPr lang="de-DE"/>
        </a:p>
      </dgm:t>
    </dgm:pt>
    <dgm:pt modelId="{CAD8F2F6-D1B4-044D-980A-F73F18A6B671}">
      <dgm:prSet phldrT="[Text]"/>
      <dgm:spPr/>
      <dgm:t>
        <a:bodyPr/>
        <a:lstStyle/>
        <a:p>
          <a:r>
            <a:rPr lang="de-DE" dirty="0"/>
            <a:t>Französische Weine (1 861 Wörter)</a:t>
          </a:r>
        </a:p>
      </dgm:t>
    </dgm:pt>
    <dgm:pt modelId="{7EC51E20-B453-8940-8F36-F1D618BFA274}" type="parTrans" cxnId="{EB457ABE-03A9-244B-BB58-68E9812A53C9}">
      <dgm:prSet/>
      <dgm:spPr/>
      <dgm:t>
        <a:bodyPr/>
        <a:lstStyle/>
        <a:p>
          <a:endParaRPr lang="de-DE"/>
        </a:p>
      </dgm:t>
    </dgm:pt>
    <dgm:pt modelId="{93713E1F-8EA2-9E41-B790-05A3823A5D69}" type="sibTrans" cxnId="{EB457ABE-03A9-244B-BB58-68E9812A53C9}">
      <dgm:prSet/>
      <dgm:spPr/>
      <dgm:t>
        <a:bodyPr/>
        <a:lstStyle/>
        <a:p>
          <a:endParaRPr lang="de-DE"/>
        </a:p>
      </dgm:t>
    </dgm:pt>
    <dgm:pt modelId="{E970E4EE-BA67-4B4E-B487-97619DFAF3CE}">
      <dgm:prSet phldrT="[Text]"/>
      <dgm:spPr/>
      <dgm:t>
        <a:bodyPr/>
        <a:lstStyle/>
        <a:p>
          <a:r>
            <a:rPr lang="de-DE" dirty="0" smtClean="0"/>
            <a:t>Französisch</a:t>
          </a:r>
          <a:endParaRPr lang="de-DE" dirty="0"/>
        </a:p>
      </dgm:t>
    </dgm:pt>
    <dgm:pt modelId="{1C52B5A6-5418-F34E-BCB6-FD0BB945488E}" type="parTrans" cxnId="{779EB3D1-3031-CA49-A65A-1AF0BA495E9B}">
      <dgm:prSet/>
      <dgm:spPr/>
      <dgm:t>
        <a:bodyPr/>
        <a:lstStyle/>
        <a:p>
          <a:endParaRPr lang="de-DE"/>
        </a:p>
      </dgm:t>
    </dgm:pt>
    <dgm:pt modelId="{0C0CABE9-5FA8-4542-82F0-3B2846602442}" type="sibTrans" cxnId="{779EB3D1-3031-CA49-A65A-1AF0BA495E9B}">
      <dgm:prSet/>
      <dgm:spPr/>
      <dgm:t>
        <a:bodyPr/>
        <a:lstStyle/>
        <a:p>
          <a:endParaRPr lang="de-DE"/>
        </a:p>
      </dgm:t>
    </dgm:pt>
    <dgm:pt modelId="{3590807B-E8A3-CE4F-97B0-2F2041525847}">
      <dgm:prSet phldrT="[Text]"/>
      <dgm:spPr/>
      <dgm:t>
        <a:bodyPr/>
        <a:lstStyle/>
        <a:p>
          <a:r>
            <a:rPr lang="de-DE" dirty="0"/>
            <a:t>Französische Weine (1 941 Wörter)</a:t>
          </a:r>
        </a:p>
      </dgm:t>
    </dgm:pt>
    <dgm:pt modelId="{F9D23CA7-6B5E-024D-A776-3FE7C11B948B}" type="parTrans" cxnId="{8E7C2811-321A-764F-911D-94A78242DFD8}">
      <dgm:prSet/>
      <dgm:spPr/>
      <dgm:t>
        <a:bodyPr/>
        <a:lstStyle/>
        <a:p>
          <a:endParaRPr lang="de-DE"/>
        </a:p>
      </dgm:t>
    </dgm:pt>
    <dgm:pt modelId="{E14D8793-1768-A34C-94DD-97F84426EF5D}" type="sibTrans" cxnId="{8E7C2811-321A-764F-911D-94A78242DFD8}">
      <dgm:prSet/>
      <dgm:spPr/>
      <dgm:t>
        <a:bodyPr/>
        <a:lstStyle/>
        <a:p>
          <a:endParaRPr lang="de-DE"/>
        </a:p>
      </dgm:t>
    </dgm:pt>
    <dgm:pt modelId="{D8FB809F-C660-AC4B-8995-CDFA115BBAFE}">
      <dgm:prSet phldrT="[Text]"/>
      <dgm:spPr/>
      <dgm:t>
        <a:bodyPr/>
        <a:lstStyle/>
        <a:p>
          <a:r>
            <a:rPr lang="de-DE" dirty="0" smtClean="0"/>
            <a:t>Französisch</a:t>
          </a:r>
          <a:endParaRPr lang="de-DE" dirty="0"/>
        </a:p>
      </dgm:t>
    </dgm:pt>
    <dgm:pt modelId="{D5A8A243-8483-F049-A51E-30B6366551E7}" type="parTrans" cxnId="{B43E8EE5-F417-F64F-A632-DC59999985C9}">
      <dgm:prSet/>
      <dgm:spPr/>
      <dgm:t>
        <a:bodyPr/>
        <a:lstStyle/>
        <a:p>
          <a:endParaRPr lang="de-DE"/>
        </a:p>
      </dgm:t>
    </dgm:pt>
    <dgm:pt modelId="{55E8C123-BC55-9342-9300-D2CA180261F7}" type="sibTrans" cxnId="{B43E8EE5-F417-F64F-A632-DC59999985C9}">
      <dgm:prSet/>
      <dgm:spPr/>
      <dgm:t>
        <a:bodyPr/>
        <a:lstStyle/>
        <a:p>
          <a:endParaRPr lang="de-DE"/>
        </a:p>
      </dgm:t>
    </dgm:pt>
    <dgm:pt modelId="{E7F0DE59-3EBD-D948-8FCB-053D524B4ED6}">
      <dgm:prSet phldrT="[Text]"/>
      <dgm:spPr/>
      <dgm:t>
        <a:bodyPr/>
        <a:lstStyle/>
        <a:p>
          <a:r>
            <a:rPr lang="de-DE" dirty="0"/>
            <a:t>Französische Weine (4 556 Wörter)</a:t>
          </a:r>
        </a:p>
      </dgm:t>
    </dgm:pt>
    <dgm:pt modelId="{E6F0B47F-04BE-2B46-8696-65D3DECD81DB}" type="parTrans" cxnId="{D729ADE6-1722-8940-BC19-66D3E794D881}">
      <dgm:prSet/>
      <dgm:spPr/>
      <dgm:t>
        <a:bodyPr/>
        <a:lstStyle/>
        <a:p>
          <a:endParaRPr lang="de-DE"/>
        </a:p>
      </dgm:t>
    </dgm:pt>
    <dgm:pt modelId="{7B9AF67C-C210-B843-A78C-E2C3AF55CDB0}" type="sibTrans" cxnId="{D729ADE6-1722-8940-BC19-66D3E794D881}">
      <dgm:prSet/>
      <dgm:spPr/>
      <dgm:t>
        <a:bodyPr/>
        <a:lstStyle/>
        <a:p>
          <a:endParaRPr lang="de-DE"/>
        </a:p>
      </dgm:t>
    </dgm:pt>
    <dgm:pt modelId="{4ACF1C00-1D84-1946-ADDB-D4CACED343C0}" type="pres">
      <dgm:prSet presAssocID="{7060F70E-806D-8E4E-AB82-6D24A574AE71}" presName="list" presStyleCnt="0">
        <dgm:presLayoutVars>
          <dgm:dir/>
          <dgm:animLvl val="lvl"/>
        </dgm:presLayoutVars>
      </dgm:prSet>
      <dgm:spPr/>
      <dgm:t>
        <a:bodyPr/>
        <a:lstStyle/>
        <a:p>
          <a:endParaRPr lang="de-DE"/>
        </a:p>
      </dgm:t>
    </dgm:pt>
    <dgm:pt modelId="{535D3856-B3E6-F547-AA9F-C56303C48347}" type="pres">
      <dgm:prSet presAssocID="{6D8C2ACB-F396-744B-8099-FF9F78703F15}" presName="posSpace" presStyleCnt="0"/>
      <dgm:spPr/>
      <dgm:t>
        <a:bodyPr/>
        <a:lstStyle/>
        <a:p>
          <a:endParaRPr lang="de-DE"/>
        </a:p>
      </dgm:t>
    </dgm:pt>
    <dgm:pt modelId="{50FE38CE-1C10-A340-894B-CC9DB5CD1FDE}" type="pres">
      <dgm:prSet presAssocID="{6D8C2ACB-F396-744B-8099-FF9F78703F15}" presName="vertFlow" presStyleCnt="0"/>
      <dgm:spPr/>
      <dgm:t>
        <a:bodyPr/>
        <a:lstStyle/>
        <a:p>
          <a:endParaRPr lang="de-DE"/>
        </a:p>
      </dgm:t>
    </dgm:pt>
    <dgm:pt modelId="{FE325423-07F7-2E47-B1C0-8299875A7AB5}" type="pres">
      <dgm:prSet presAssocID="{6D8C2ACB-F396-744B-8099-FF9F78703F15}" presName="topSpace" presStyleCnt="0"/>
      <dgm:spPr/>
      <dgm:t>
        <a:bodyPr/>
        <a:lstStyle/>
        <a:p>
          <a:endParaRPr lang="de-DE"/>
        </a:p>
      </dgm:t>
    </dgm:pt>
    <dgm:pt modelId="{28941264-A7A9-A54A-AD5D-8741B458E8CA}" type="pres">
      <dgm:prSet presAssocID="{6D8C2ACB-F396-744B-8099-FF9F78703F15}" presName="firstComp" presStyleCnt="0"/>
      <dgm:spPr/>
      <dgm:t>
        <a:bodyPr/>
        <a:lstStyle/>
        <a:p>
          <a:endParaRPr lang="de-DE"/>
        </a:p>
      </dgm:t>
    </dgm:pt>
    <dgm:pt modelId="{645A3504-759E-4847-A7F5-DD0DAC1DFDC3}" type="pres">
      <dgm:prSet presAssocID="{6D8C2ACB-F396-744B-8099-FF9F78703F15}" presName="firstChild" presStyleLbl="bgAccFollowNode1" presStyleIdx="0" presStyleCnt="3"/>
      <dgm:spPr/>
      <dgm:t>
        <a:bodyPr/>
        <a:lstStyle/>
        <a:p>
          <a:endParaRPr lang="de-DE"/>
        </a:p>
      </dgm:t>
    </dgm:pt>
    <dgm:pt modelId="{A7537A22-9CBC-454C-9DF1-5FDF9EF989B6}" type="pres">
      <dgm:prSet presAssocID="{6D8C2ACB-F396-744B-8099-FF9F78703F15}" presName="firstChildTx" presStyleLbl="bgAccFollowNode1" presStyleIdx="0" presStyleCnt="3">
        <dgm:presLayoutVars>
          <dgm:bulletEnabled val="1"/>
        </dgm:presLayoutVars>
      </dgm:prSet>
      <dgm:spPr/>
      <dgm:t>
        <a:bodyPr/>
        <a:lstStyle/>
        <a:p>
          <a:endParaRPr lang="de-DE"/>
        </a:p>
      </dgm:t>
    </dgm:pt>
    <dgm:pt modelId="{6288B3C0-653C-054C-BDD6-47BD7A213B8A}" type="pres">
      <dgm:prSet presAssocID="{6D8C2ACB-F396-744B-8099-FF9F78703F15}" presName="negSpace" presStyleCnt="0"/>
      <dgm:spPr/>
      <dgm:t>
        <a:bodyPr/>
        <a:lstStyle/>
        <a:p>
          <a:endParaRPr lang="de-DE"/>
        </a:p>
      </dgm:t>
    </dgm:pt>
    <dgm:pt modelId="{8D1F33B4-F8DF-AA44-B981-B78EB792A0CF}" type="pres">
      <dgm:prSet presAssocID="{6D8C2ACB-F396-744B-8099-FF9F78703F15}" presName="circle" presStyleLbl="node1" presStyleIdx="0" presStyleCnt="3"/>
      <dgm:spPr/>
      <dgm:t>
        <a:bodyPr/>
        <a:lstStyle/>
        <a:p>
          <a:endParaRPr lang="de-DE"/>
        </a:p>
      </dgm:t>
    </dgm:pt>
    <dgm:pt modelId="{B995BFB4-1E0A-D14A-9427-C213F116A85A}" type="pres">
      <dgm:prSet presAssocID="{22C35BC8-DB70-F144-9512-151EF5D1D907}" presName="transSpace" presStyleCnt="0"/>
      <dgm:spPr/>
      <dgm:t>
        <a:bodyPr/>
        <a:lstStyle/>
        <a:p>
          <a:endParaRPr lang="de-DE"/>
        </a:p>
      </dgm:t>
    </dgm:pt>
    <dgm:pt modelId="{27C8DB36-1F47-AE4B-893E-02DF53BC920D}" type="pres">
      <dgm:prSet presAssocID="{51CB844C-6943-9445-9D50-3280A4BAFCF0}" presName="posSpace" presStyleCnt="0"/>
      <dgm:spPr/>
      <dgm:t>
        <a:bodyPr/>
        <a:lstStyle/>
        <a:p>
          <a:endParaRPr lang="de-DE"/>
        </a:p>
      </dgm:t>
    </dgm:pt>
    <dgm:pt modelId="{B56D4E10-CEF0-D745-AC4C-35D48A1B3DAE}" type="pres">
      <dgm:prSet presAssocID="{51CB844C-6943-9445-9D50-3280A4BAFCF0}" presName="vertFlow" presStyleCnt="0"/>
      <dgm:spPr/>
      <dgm:t>
        <a:bodyPr/>
        <a:lstStyle/>
        <a:p>
          <a:endParaRPr lang="de-DE"/>
        </a:p>
      </dgm:t>
    </dgm:pt>
    <dgm:pt modelId="{F0DCC68F-1DA7-8946-8759-CBE2D401DEBC}" type="pres">
      <dgm:prSet presAssocID="{51CB844C-6943-9445-9D50-3280A4BAFCF0}" presName="topSpace" presStyleCnt="0"/>
      <dgm:spPr/>
      <dgm:t>
        <a:bodyPr/>
        <a:lstStyle/>
        <a:p>
          <a:endParaRPr lang="de-DE"/>
        </a:p>
      </dgm:t>
    </dgm:pt>
    <dgm:pt modelId="{AFF6F361-1AED-BA46-9A79-980DF4BBA555}" type="pres">
      <dgm:prSet presAssocID="{51CB844C-6943-9445-9D50-3280A4BAFCF0}" presName="firstComp" presStyleCnt="0"/>
      <dgm:spPr/>
      <dgm:t>
        <a:bodyPr/>
        <a:lstStyle/>
        <a:p>
          <a:endParaRPr lang="de-DE"/>
        </a:p>
      </dgm:t>
    </dgm:pt>
    <dgm:pt modelId="{BD3C02EB-1922-C64F-8B24-0CF3BFC5FCA8}" type="pres">
      <dgm:prSet presAssocID="{51CB844C-6943-9445-9D50-3280A4BAFCF0}" presName="firstChild" presStyleLbl="bgAccFollowNode1" presStyleIdx="1" presStyleCnt="3"/>
      <dgm:spPr/>
      <dgm:t>
        <a:bodyPr/>
        <a:lstStyle/>
        <a:p>
          <a:endParaRPr lang="de-DE"/>
        </a:p>
      </dgm:t>
    </dgm:pt>
    <dgm:pt modelId="{814CC92E-7DE5-FE4A-A144-5881FC1A3669}" type="pres">
      <dgm:prSet presAssocID="{51CB844C-6943-9445-9D50-3280A4BAFCF0}" presName="firstChildTx" presStyleLbl="bgAccFollowNode1" presStyleIdx="1" presStyleCnt="3">
        <dgm:presLayoutVars>
          <dgm:bulletEnabled val="1"/>
        </dgm:presLayoutVars>
      </dgm:prSet>
      <dgm:spPr/>
      <dgm:t>
        <a:bodyPr/>
        <a:lstStyle/>
        <a:p>
          <a:endParaRPr lang="de-DE"/>
        </a:p>
      </dgm:t>
    </dgm:pt>
    <dgm:pt modelId="{9027EEDF-741C-554D-8CF8-701A201478D3}" type="pres">
      <dgm:prSet presAssocID="{51CB844C-6943-9445-9D50-3280A4BAFCF0}" presName="negSpace" presStyleCnt="0"/>
      <dgm:spPr/>
      <dgm:t>
        <a:bodyPr/>
        <a:lstStyle/>
        <a:p>
          <a:endParaRPr lang="de-DE"/>
        </a:p>
      </dgm:t>
    </dgm:pt>
    <dgm:pt modelId="{3D5822F0-1789-C346-9125-C3016E0033B4}" type="pres">
      <dgm:prSet presAssocID="{51CB844C-6943-9445-9D50-3280A4BAFCF0}" presName="circle" presStyleLbl="node1" presStyleIdx="1" presStyleCnt="3"/>
      <dgm:spPr/>
      <dgm:t>
        <a:bodyPr/>
        <a:lstStyle/>
        <a:p>
          <a:endParaRPr lang="de-DE"/>
        </a:p>
      </dgm:t>
    </dgm:pt>
    <dgm:pt modelId="{757A5E9B-EEB8-454B-987C-8AEBA179F572}" type="pres">
      <dgm:prSet presAssocID="{C155EFCC-2529-1A49-912E-C70F5DF9ADC1}" presName="transSpace" presStyleCnt="0"/>
      <dgm:spPr/>
      <dgm:t>
        <a:bodyPr/>
        <a:lstStyle/>
        <a:p>
          <a:endParaRPr lang="de-DE"/>
        </a:p>
      </dgm:t>
    </dgm:pt>
    <dgm:pt modelId="{FDCFB3C5-664E-1140-9014-441953A9DF54}" type="pres">
      <dgm:prSet presAssocID="{0974E7B0-CFC7-6C42-BAE3-C9E24CA9B1C5}" presName="posSpace" presStyleCnt="0"/>
      <dgm:spPr/>
      <dgm:t>
        <a:bodyPr/>
        <a:lstStyle/>
        <a:p>
          <a:endParaRPr lang="de-DE"/>
        </a:p>
      </dgm:t>
    </dgm:pt>
    <dgm:pt modelId="{6E39C9DA-228C-4F4D-ACC0-0881769897DF}" type="pres">
      <dgm:prSet presAssocID="{0974E7B0-CFC7-6C42-BAE3-C9E24CA9B1C5}" presName="vertFlow" presStyleCnt="0"/>
      <dgm:spPr/>
      <dgm:t>
        <a:bodyPr/>
        <a:lstStyle/>
        <a:p>
          <a:endParaRPr lang="de-DE"/>
        </a:p>
      </dgm:t>
    </dgm:pt>
    <dgm:pt modelId="{35959DDF-B4B1-8E4B-B7FC-E142C4C5234A}" type="pres">
      <dgm:prSet presAssocID="{0974E7B0-CFC7-6C42-BAE3-C9E24CA9B1C5}" presName="topSpace" presStyleCnt="0"/>
      <dgm:spPr/>
      <dgm:t>
        <a:bodyPr/>
        <a:lstStyle/>
        <a:p>
          <a:endParaRPr lang="de-DE"/>
        </a:p>
      </dgm:t>
    </dgm:pt>
    <dgm:pt modelId="{8AC8FE43-A152-3549-B4CC-42E6B4B5C55E}" type="pres">
      <dgm:prSet presAssocID="{0974E7B0-CFC7-6C42-BAE3-C9E24CA9B1C5}" presName="firstComp" presStyleCnt="0"/>
      <dgm:spPr/>
      <dgm:t>
        <a:bodyPr/>
        <a:lstStyle/>
        <a:p>
          <a:endParaRPr lang="de-DE"/>
        </a:p>
      </dgm:t>
    </dgm:pt>
    <dgm:pt modelId="{B3A4A69B-E4FE-5B49-B940-B017F971EF41}" type="pres">
      <dgm:prSet presAssocID="{0974E7B0-CFC7-6C42-BAE3-C9E24CA9B1C5}" presName="firstChild" presStyleLbl="bgAccFollowNode1" presStyleIdx="2" presStyleCnt="3"/>
      <dgm:spPr/>
      <dgm:t>
        <a:bodyPr/>
        <a:lstStyle/>
        <a:p>
          <a:endParaRPr lang="de-DE"/>
        </a:p>
      </dgm:t>
    </dgm:pt>
    <dgm:pt modelId="{49A71AAC-5C94-8746-A75E-73F66CD1DB1F}" type="pres">
      <dgm:prSet presAssocID="{0974E7B0-CFC7-6C42-BAE3-C9E24CA9B1C5}" presName="firstChildTx" presStyleLbl="bgAccFollowNode1" presStyleIdx="2" presStyleCnt="3">
        <dgm:presLayoutVars>
          <dgm:bulletEnabled val="1"/>
        </dgm:presLayoutVars>
      </dgm:prSet>
      <dgm:spPr/>
      <dgm:t>
        <a:bodyPr/>
        <a:lstStyle/>
        <a:p>
          <a:endParaRPr lang="de-DE"/>
        </a:p>
      </dgm:t>
    </dgm:pt>
    <dgm:pt modelId="{70F7A099-7A95-8142-9B12-7005741CD90F}" type="pres">
      <dgm:prSet presAssocID="{0974E7B0-CFC7-6C42-BAE3-C9E24CA9B1C5}" presName="negSpace" presStyleCnt="0"/>
      <dgm:spPr/>
      <dgm:t>
        <a:bodyPr/>
        <a:lstStyle/>
        <a:p>
          <a:endParaRPr lang="de-DE"/>
        </a:p>
      </dgm:t>
    </dgm:pt>
    <dgm:pt modelId="{048ADB92-6753-CE46-B83F-8DEA336ACC2C}" type="pres">
      <dgm:prSet presAssocID="{0974E7B0-CFC7-6C42-BAE3-C9E24CA9B1C5}" presName="circle" presStyleLbl="node1" presStyleIdx="2" presStyleCnt="3"/>
      <dgm:spPr/>
      <dgm:t>
        <a:bodyPr/>
        <a:lstStyle/>
        <a:p>
          <a:endParaRPr lang="de-DE"/>
        </a:p>
      </dgm:t>
    </dgm:pt>
  </dgm:ptLst>
  <dgm:cxnLst>
    <dgm:cxn modelId="{40EFD68F-BC86-6C45-A6BC-7911F2941B06}" type="presOf" srcId="{85D255A0-BEDE-574D-B9FC-058A01924589}" destId="{A7537A22-9CBC-454C-9DF1-5FDF9EF989B6}" srcOrd="1" destOrd="0" presId="urn:microsoft.com/office/officeart/2005/8/layout/hList9"/>
    <dgm:cxn modelId="{2AD837ED-2191-984C-95C5-9BE22FEA37B2}" type="presOf" srcId="{7060F70E-806D-8E4E-AB82-6D24A574AE71}" destId="{4ACF1C00-1D84-1946-ADDB-D4CACED343C0}" srcOrd="0" destOrd="0" presId="urn:microsoft.com/office/officeart/2005/8/layout/hList9"/>
    <dgm:cxn modelId="{47DEA087-CA6F-5D42-BD19-7702D204F666}" type="presOf" srcId="{85D255A0-BEDE-574D-B9FC-058A01924589}" destId="{645A3504-759E-4847-A7F5-DD0DAC1DFDC3}" srcOrd="0" destOrd="0" presId="urn:microsoft.com/office/officeart/2005/8/layout/hList9"/>
    <dgm:cxn modelId="{89B1BE7C-3E54-814E-AA29-900E31E367AB}" type="presOf" srcId="{3590807B-E8A3-CE4F-97B0-2F2041525847}" destId="{BD3C02EB-1922-C64F-8B24-0CF3BFC5FCA8}" srcOrd="0" destOrd="1" presId="urn:microsoft.com/office/officeart/2005/8/layout/hList9"/>
    <dgm:cxn modelId="{779EB3D1-3031-CA49-A65A-1AF0BA495E9B}" srcId="{51CB844C-6943-9445-9D50-3280A4BAFCF0}" destId="{E970E4EE-BA67-4B4E-B487-97619DFAF3CE}" srcOrd="0" destOrd="0" parTransId="{1C52B5A6-5418-F34E-BCB6-FD0BB945488E}" sibTransId="{0C0CABE9-5FA8-4542-82F0-3B2846602442}"/>
    <dgm:cxn modelId="{E9D296E7-6E67-CD45-A238-53319465FD15}" type="presOf" srcId="{3590807B-E8A3-CE4F-97B0-2F2041525847}" destId="{814CC92E-7DE5-FE4A-A144-5881FC1A3669}" srcOrd="1" destOrd="1" presId="urn:microsoft.com/office/officeart/2005/8/layout/hList9"/>
    <dgm:cxn modelId="{A9DE4EBD-FD3B-9F48-80DB-A89BC5EE0264}" type="presOf" srcId="{D8FB809F-C660-AC4B-8995-CDFA115BBAFE}" destId="{B3A4A69B-E4FE-5B49-B940-B017F971EF41}" srcOrd="0" destOrd="0" presId="urn:microsoft.com/office/officeart/2005/8/layout/hList9"/>
    <dgm:cxn modelId="{074F24F9-9651-D24C-91E1-3327432896E7}" type="presOf" srcId="{CAD8F2F6-D1B4-044D-980A-F73F18A6B671}" destId="{A7537A22-9CBC-454C-9DF1-5FDF9EF989B6}" srcOrd="1" destOrd="1" presId="urn:microsoft.com/office/officeart/2005/8/layout/hList9"/>
    <dgm:cxn modelId="{D729ADE6-1722-8940-BC19-66D3E794D881}" srcId="{D8FB809F-C660-AC4B-8995-CDFA115BBAFE}" destId="{E7F0DE59-3EBD-D948-8FCB-053D524B4ED6}" srcOrd="0" destOrd="0" parTransId="{E6F0B47F-04BE-2B46-8696-65D3DECD81DB}" sibTransId="{7B9AF67C-C210-B843-A78C-E2C3AF55CDB0}"/>
    <dgm:cxn modelId="{B9A9FF32-EF0F-4746-ADCE-4E399EB9D8B9}" srcId="{7060F70E-806D-8E4E-AB82-6D24A574AE71}" destId="{0974E7B0-CFC7-6C42-BAE3-C9E24CA9B1C5}" srcOrd="2" destOrd="0" parTransId="{94A15055-A8ED-0945-A73F-CFC432AA802D}" sibTransId="{7DB74E65-4C51-7A47-B4F0-41F56029598D}"/>
    <dgm:cxn modelId="{EB457ABE-03A9-244B-BB58-68E9812A53C9}" srcId="{85D255A0-BEDE-574D-B9FC-058A01924589}" destId="{CAD8F2F6-D1B4-044D-980A-F73F18A6B671}" srcOrd="0" destOrd="0" parTransId="{7EC51E20-B453-8940-8F36-F1D618BFA274}" sibTransId="{93713E1F-8EA2-9E41-B790-05A3823A5D69}"/>
    <dgm:cxn modelId="{18F826A8-4673-964D-9CB9-B66942EF6A95}" type="presOf" srcId="{6D8C2ACB-F396-744B-8099-FF9F78703F15}" destId="{8D1F33B4-F8DF-AA44-B981-B78EB792A0CF}" srcOrd="0" destOrd="0" presId="urn:microsoft.com/office/officeart/2005/8/layout/hList9"/>
    <dgm:cxn modelId="{D6DB6EC8-4A7C-BB43-BA1F-146DF23552A1}" srcId="{6D8C2ACB-F396-744B-8099-FF9F78703F15}" destId="{85D255A0-BEDE-574D-B9FC-058A01924589}" srcOrd="0" destOrd="0" parTransId="{0B9C1E12-BADA-6244-959B-1F698AE2370D}" sibTransId="{A8004966-2332-5A43-ACF7-12B16CCD24A2}"/>
    <dgm:cxn modelId="{2DB5AD18-E757-EF48-9DE5-740020D8A5E6}" type="presOf" srcId="{51CB844C-6943-9445-9D50-3280A4BAFCF0}" destId="{3D5822F0-1789-C346-9125-C3016E0033B4}" srcOrd="0" destOrd="0" presId="urn:microsoft.com/office/officeart/2005/8/layout/hList9"/>
    <dgm:cxn modelId="{8E7C2811-321A-764F-911D-94A78242DFD8}" srcId="{E970E4EE-BA67-4B4E-B487-97619DFAF3CE}" destId="{3590807B-E8A3-CE4F-97B0-2F2041525847}" srcOrd="0" destOrd="0" parTransId="{F9D23CA7-6B5E-024D-A776-3FE7C11B948B}" sibTransId="{E14D8793-1768-A34C-94DD-97F84426EF5D}"/>
    <dgm:cxn modelId="{551058A6-650D-124E-856A-9E6B23B6FA5F}" type="presOf" srcId="{0974E7B0-CFC7-6C42-BAE3-C9E24CA9B1C5}" destId="{048ADB92-6753-CE46-B83F-8DEA336ACC2C}" srcOrd="0" destOrd="0" presId="urn:microsoft.com/office/officeart/2005/8/layout/hList9"/>
    <dgm:cxn modelId="{751F3B51-EDFA-4446-8142-A11AEB85F8DE}" type="presOf" srcId="{E7F0DE59-3EBD-D948-8FCB-053D524B4ED6}" destId="{49A71AAC-5C94-8746-A75E-73F66CD1DB1F}" srcOrd="1" destOrd="1" presId="urn:microsoft.com/office/officeart/2005/8/layout/hList9"/>
    <dgm:cxn modelId="{46A89702-C660-7544-BD05-00D93FDB6AD1}" type="presOf" srcId="{E7F0DE59-3EBD-D948-8FCB-053D524B4ED6}" destId="{B3A4A69B-E4FE-5B49-B940-B017F971EF41}" srcOrd="0" destOrd="1" presId="urn:microsoft.com/office/officeart/2005/8/layout/hList9"/>
    <dgm:cxn modelId="{44E05797-E1BF-FD44-8C4B-2F002EFCFE83}" type="presOf" srcId="{CAD8F2F6-D1B4-044D-980A-F73F18A6B671}" destId="{645A3504-759E-4847-A7F5-DD0DAC1DFDC3}" srcOrd="0" destOrd="1" presId="urn:microsoft.com/office/officeart/2005/8/layout/hList9"/>
    <dgm:cxn modelId="{AFFBAE86-E858-2C4C-A3D5-A40C8394B171}" type="presOf" srcId="{E970E4EE-BA67-4B4E-B487-97619DFAF3CE}" destId="{BD3C02EB-1922-C64F-8B24-0CF3BFC5FCA8}" srcOrd="0" destOrd="0" presId="urn:microsoft.com/office/officeart/2005/8/layout/hList9"/>
    <dgm:cxn modelId="{72443C6A-9885-3145-A070-F1FCFAFC1EA8}" srcId="{7060F70E-806D-8E4E-AB82-6D24A574AE71}" destId="{51CB844C-6943-9445-9D50-3280A4BAFCF0}" srcOrd="1" destOrd="0" parTransId="{C12B1075-D68E-1E42-B798-FE5666AAC531}" sibTransId="{C155EFCC-2529-1A49-912E-C70F5DF9ADC1}"/>
    <dgm:cxn modelId="{DD2AFF07-C00B-F64D-8C9F-C80ECE264839}" type="presOf" srcId="{E970E4EE-BA67-4B4E-B487-97619DFAF3CE}" destId="{814CC92E-7DE5-FE4A-A144-5881FC1A3669}" srcOrd="1" destOrd="0" presId="urn:microsoft.com/office/officeart/2005/8/layout/hList9"/>
    <dgm:cxn modelId="{EC1DA1A5-5CAB-C845-98ED-388680D71D1A}" srcId="{7060F70E-806D-8E4E-AB82-6D24A574AE71}" destId="{6D8C2ACB-F396-744B-8099-FF9F78703F15}" srcOrd="0" destOrd="0" parTransId="{FBDB52AA-436E-B549-A5C0-DBB50BCD19D6}" sibTransId="{22C35BC8-DB70-F144-9512-151EF5D1D907}"/>
    <dgm:cxn modelId="{B43E8EE5-F417-F64F-A632-DC59999985C9}" srcId="{0974E7B0-CFC7-6C42-BAE3-C9E24CA9B1C5}" destId="{D8FB809F-C660-AC4B-8995-CDFA115BBAFE}" srcOrd="0" destOrd="0" parTransId="{D5A8A243-8483-F049-A51E-30B6366551E7}" sibTransId="{55E8C123-BC55-9342-9300-D2CA180261F7}"/>
    <dgm:cxn modelId="{30B875D9-B2A7-654E-B501-0628F694D0D8}" type="presOf" srcId="{D8FB809F-C660-AC4B-8995-CDFA115BBAFE}" destId="{49A71AAC-5C94-8746-A75E-73F66CD1DB1F}" srcOrd="1" destOrd="0" presId="urn:microsoft.com/office/officeart/2005/8/layout/hList9"/>
    <dgm:cxn modelId="{23741567-FB5D-424C-8331-3B0D30A56E50}" type="presParOf" srcId="{4ACF1C00-1D84-1946-ADDB-D4CACED343C0}" destId="{535D3856-B3E6-F547-AA9F-C56303C48347}" srcOrd="0" destOrd="0" presId="urn:microsoft.com/office/officeart/2005/8/layout/hList9"/>
    <dgm:cxn modelId="{CE989271-812A-674A-82EE-8939159AB364}" type="presParOf" srcId="{4ACF1C00-1D84-1946-ADDB-D4CACED343C0}" destId="{50FE38CE-1C10-A340-894B-CC9DB5CD1FDE}" srcOrd="1" destOrd="0" presId="urn:microsoft.com/office/officeart/2005/8/layout/hList9"/>
    <dgm:cxn modelId="{3380D6CB-1099-D743-8123-4B0BC41B34E1}" type="presParOf" srcId="{50FE38CE-1C10-A340-894B-CC9DB5CD1FDE}" destId="{FE325423-07F7-2E47-B1C0-8299875A7AB5}" srcOrd="0" destOrd="0" presId="urn:microsoft.com/office/officeart/2005/8/layout/hList9"/>
    <dgm:cxn modelId="{DA3FC6E8-BD60-3B4D-AD54-969BB6EC184C}" type="presParOf" srcId="{50FE38CE-1C10-A340-894B-CC9DB5CD1FDE}" destId="{28941264-A7A9-A54A-AD5D-8741B458E8CA}" srcOrd="1" destOrd="0" presId="urn:microsoft.com/office/officeart/2005/8/layout/hList9"/>
    <dgm:cxn modelId="{8260734D-4173-7B4B-82CE-DD9643F0030A}" type="presParOf" srcId="{28941264-A7A9-A54A-AD5D-8741B458E8CA}" destId="{645A3504-759E-4847-A7F5-DD0DAC1DFDC3}" srcOrd="0" destOrd="0" presId="urn:microsoft.com/office/officeart/2005/8/layout/hList9"/>
    <dgm:cxn modelId="{67ECB5F3-F8FB-D04B-ABD8-84DA725AE702}" type="presParOf" srcId="{28941264-A7A9-A54A-AD5D-8741B458E8CA}" destId="{A7537A22-9CBC-454C-9DF1-5FDF9EF989B6}" srcOrd="1" destOrd="0" presId="urn:microsoft.com/office/officeart/2005/8/layout/hList9"/>
    <dgm:cxn modelId="{9B909185-5811-B440-AD3E-6F3E74E52D6A}" type="presParOf" srcId="{4ACF1C00-1D84-1946-ADDB-D4CACED343C0}" destId="{6288B3C0-653C-054C-BDD6-47BD7A213B8A}" srcOrd="2" destOrd="0" presId="urn:microsoft.com/office/officeart/2005/8/layout/hList9"/>
    <dgm:cxn modelId="{7DE2F8FF-D414-CE49-96C9-D5439C2A30E5}" type="presParOf" srcId="{4ACF1C00-1D84-1946-ADDB-D4CACED343C0}" destId="{8D1F33B4-F8DF-AA44-B981-B78EB792A0CF}" srcOrd="3" destOrd="0" presId="urn:microsoft.com/office/officeart/2005/8/layout/hList9"/>
    <dgm:cxn modelId="{6D3DA047-62FB-A14C-A81C-CABD5B790523}" type="presParOf" srcId="{4ACF1C00-1D84-1946-ADDB-D4CACED343C0}" destId="{B995BFB4-1E0A-D14A-9427-C213F116A85A}" srcOrd="4" destOrd="0" presId="urn:microsoft.com/office/officeart/2005/8/layout/hList9"/>
    <dgm:cxn modelId="{72CCF561-95B3-BB4D-AB6F-4FE9E4EA7417}" type="presParOf" srcId="{4ACF1C00-1D84-1946-ADDB-D4CACED343C0}" destId="{27C8DB36-1F47-AE4B-893E-02DF53BC920D}" srcOrd="5" destOrd="0" presId="urn:microsoft.com/office/officeart/2005/8/layout/hList9"/>
    <dgm:cxn modelId="{E97D03F3-E915-F243-9A6C-AA9269490096}" type="presParOf" srcId="{4ACF1C00-1D84-1946-ADDB-D4CACED343C0}" destId="{B56D4E10-CEF0-D745-AC4C-35D48A1B3DAE}" srcOrd="6" destOrd="0" presId="urn:microsoft.com/office/officeart/2005/8/layout/hList9"/>
    <dgm:cxn modelId="{B7DFC951-048C-C34F-9A3F-6BE8DC9A45BF}" type="presParOf" srcId="{B56D4E10-CEF0-D745-AC4C-35D48A1B3DAE}" destId="{F0DCC68F-1DA7-8946-8759-CBE2D401DEBC}" srcOrd="0" destOrd="0" presId="urn:microsoft.com/office/officeart/2005/8/layout/hList9"/>
    <dgm:cxn modelId="{02F5DEFB-89B7-6E43-BA9A-701BFF0C8C45}" type="presParOf" srcId="{B56D4E10-CEF0-D745-AC4C-35D48A1B3DAE}" destId="{AFF6F361-1AED-BA46-9A79-980DF4BBA555}" srcOrd="1" destOrd="0" presId="urn:microsoft.com/office/officeart/2005/8/layout/hList9"/>
    <dgm:cxn modelId="{86273A2F-39D4-3E43-BC0B-B29C39BC75A6}" type="presParOf" srcId="{AFF6F361-1AED-BA46-9A79-980DF4BBA555}" destId="{BD3C02EB-1922-C64F-8B24-0CF3BFC5FCA8}" srcOrd="0" destOrd="0" presId="urn:microsoft.com/office/officeart/2005/8/layout/hList9"/>
    <dgm:cxn modelId="{40ECEDBB-26AD-9944-8FC4-18C6F6996F0D}" type="presParOf" srcId="{AFF6F361-1AED-BA46-9A79-980DF4BBA555}" destId="{814CC92E-7DE5-FE4A-A144-5881FC1A3669}" srcOrd="1" destOrd="0" presId="urn:microsoft.com/office/officeart/2005/8/layout/hList9"/>
    <dgm:cxn modelId="{0B3A88A9-3927-F64D-B7B5-1C229FA8E65C}" type="presParOf" srcId="{4ACF1C00-1D84-1946-ADDB-D4CACED343C0}" destId="{9027EEDF-741C-554D-8CF8-701A201478D3}" srcOrd="7" destOrd="0" presId="urn:microsoft.com/office/officeart/2005/8/layout/hList9"/>
    <dgm:cxn modelId="{4681DACF-D364-D14B-ADDE-3357541997A2}" type="presParOf" srcId="{4ACF1C00-1D84-1946-ADDB-D4CACED343C0}" destId="{3D5822F0-1789-C346-9125-C3016E0033B4}" srcOrd="8" destOrd="0" presId="urn:microsoft.com/office/officeart/2005/8/layout/hList9"/>
    <dgm:cxn modelId="{38875AA7-714D-4E41-844E-7B01C4FCB89D}" type="presParOf" srcId="{4ACF1C00-1D84-1946-ADDB-D4CACED343C0}" destId="{757A5E9B-EEB8-454B-987C-8AEBA179F572}" srcOrd="9" destOrd="0" presId="urn:microsoft.com/office/officeart/2005/8/layout/hList9"/>
    <dgm:cxn modelId="{FE8F3EDA-E510-0148-B74D-F51F73D4EC05}" type="presParOf" srcId="{4ACF1C00-1D84-1946-ADDB-D4CACED343C0}" destId="{FDCFB3C5-664E-1140-9014-441953A9DF54}" srcOrd="10" destOrd="0" presId="urn:microsoft.com/office/officeart/2005/8/layout/hList9"/>
    <dgm:cxn modelId="{AE0FF42E-59BF-2247-9343-E0DC51B8F095}" type="presParOf" srcId="{4ACF1C00-1D84-1946-ADDB-D4CACED343C0}" destId="{6E39C9DA-228C-4F4D-ACC0-0881769897DF}" srcOrd="11" destOrd="0" presId="urn:microsoft.com/office/officeart/2005/8/layout/hList9"/>
    <dgm:cxn modelId="{10A54CCB-136E-D841-AA3B-A50D48718A54}" type="presParOf" srcId="{6E39C9DA-228C-4F4D-ACC0-0881769897DF}" destId="{35959DDF-B4B1-8E4B-B7FC-E142C4C5234A}" srcOrd="0" destOrd="0" presId="urn:microsoft.com/office/officeart/2005/8/layout/hList9"/>
    <dgm:cxn modelId="{CF90F44F-D8DD-734A-93A8-895ECF3D6A44}" type="presParOf" srcId="{6E39C9DA-228C-4F4D-ACC0-0881769897DF}" destId="{8AC8FE43-A152-3549-B4CC-42E6B4B5C55E}" srcOrd="1" destOrd="0" presId="urn:microsoft.com/office/officeart/2005/8/layout/hList9"/>
    <dgm:cxn modelId="{77A056E3-B43C-5B42-B026-8C9693161847}" type="presParOf" srcId="{8AC8FE43-A152-3549-B4CC-42E6B4B5C55E}" destId="{B3A4A69B-E4FE-5B49-B940-B017F971EF41}" srcOrd="0" destOrd="0" presId="urn:microsoft.com/office/officeart/2005/8/layout/hList9"/>
    <dgm:cxn modelId="{CC3B44E6-9B64-6E46-8175-174C69413EA3}" type="presParOf" srcId="{8AC8FE43-A152-3549-B4CC-42E6B4B5C55E}" destId="{49A71AAC-5C94-8746-A75E-73F66CD1DB1F}" srcOrd="1" destOrd="0" presId="urn:microsoft.com/office/officeart/2005/8/layout/hList9"/>
    <dgm:cxn modelId="{8CDF4A79-A796-EE41-998E-5BD30F24312D}" type="presParOf" srcId="{4ACF1C00-1D84-1946-ADDB-D4CACED343C0}" destId="{70F7A099-7A95-8142-9B12-7005741CD90F}" srcOrd="12" destOrd="0" presId="urn:microsoft.com/office/officeart/2005/8/layout/hList9"/>
    <dgm:cxn modelId="{ABE3CF51-F528-2249-B727-E23EF40FF4A1}" type="presParOf" srcId="{4ACF1C00-1D84-1946-ADDB-D4CACED343C0}" destId="{048ADB92-6753-CE46-B83F-8DEA336ACC2C}" srcOrd="13" destOrd="0" presId="urn:microsoft.com/office/officeart/2005/8/layout/hList9"/>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D0690-7A6B-7F41-B215-A0DD7AF46618}">
      <dsp:nvSpPr>
        <dsp:cNvPr id="0" name=""/>
        <dsp:cNvSpPr/>
      </dsp:nvSpPr>
      <dsp:spPr>
        <a:xfrm>
          <a:off x="1577560" y="1490309"/>
          <a:ext cx="2954462" cy="1970626"/>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t" anchorCtr="0">
          <a:noAutofit/>
        </a:bodyPr>
        <a:lstStyle/>
        <a:p>
          <a:pPr lvl="0" algn="l" defTabSz="1066800">
            <a:lnSpc>
              <a:spcPct val="90000"/>
            </a:lnSpc>
            <a:spcBef>
              <a:spcPct val="0"/>
            </a:spcBef>
            <a:spcAft>
              <a:spcPct val="35000"/>
            </a:spcAft>
          </a:pPr>
          <a:r>
            <a:rPr lang="de-DE" sz="2400" kern="1200" dirty="0" smtClean="0"/>
            <a:t>Deutsch</a:t>
          </a:r>
          <a:endParaRPr lang="de-DE" sz="2400" kern="1200" dirty="0"/>
        </a:p>
        <a:p>
          <a:pPr marL="171450" lvl="1" indent="-171450" algn="l" defTabSz="844550">
            <a:lnSpc>
              <a:spcPct val="90000"/>
            </a:lnSpc>
            <a:spcBef>
              <a:spcPct val="0"/>
            </a:spcBef>
            <a:spcAft>
              <a:spcPct val="15000"/>
            </a:spcAft>
            <a:buChar char="•"/>
          </a:pPr>
          <a:r>
            <a:rPr lang="de-DE" sz="1900" kern="1200" dirty="0" smtClean="0"/>
            <a:t>Deutsche Weine (4 321 Wörter)</a:t>
          </a:r>
          <a:endParaRPr lang="de-DE" sz="1900" kern="1200" dirty="0"/>
        </a:p>
        <a:p>
          <a:pPr marL="171450" lvl="1" indent="-171450" algn="l" defTabSz="844550">
            <a:lnSpc>
              <a:spcPct val="90000"/>
            </a:lnSpc>
            <a:spcBef>
              <a:spcPct val="0"/>
            </a:spcBef>
            <a:spcAft>
              <a:spcPct val="15000"/>
            </a:spcAft>
            <a:buChar char="•"/>
          </a:pPr>
          <a:r>
            <a:rPr lang="de-DE" sz="1900" kern="1200" dirty="0"/>
            <a:t>Französische Weine (4 787 Wörter)</a:t>
          </a:r>
        </a:p>
      </dsp:txBody>
      <dsp:txXfrm>
        <a:off x="2050274" y="1490309"/>
        <a:ext cx="2481748" cy="1970626"/>
      </dsp:txXfrm>
    </dsp:sp>
    <dsp:sp modelId="{24BBB4E3-DBB6-B94E-8B43-1DB29DBEAF99}">
      <dsp:nvSpPr>
        <dsp:cNvPr id="0" name=""/>
        <dsp:cNvSpPr/>
      </dsp:nvSpPr>
      <dsp:spPr>
        <a:xfrm>
          <a:off x="1577560" y="3460935"/>
          <a:ext cx="2954462" cy="1970626"/>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t" anchorCtr="0">
          <a:noAutofit/>
        </a:bodyPr>
        <a:lstStyle/>
        <a:p>
          <a:pPr lvl="0" algn="l" defTabSz="1066800">
            <a:lnSpc>
              <a:spcPct val="90000"/>
            </a:lnSpc>
            <a:spcBef>
              <a:spcPct val="0"/>
            </a:spcBef>
            <a:spcAft>
              <a:spcPct val="35000"/>
            </a:spcAft>
          </a:pPr>
          <a:r>
            <a:rPr lang="de-DE" sz="2400" kern="1200" dirty="0" smtClean="0"/>
            <a:t>Französisch</a:t>
          </a:r>
          <a:endParaRPr lang="de-DE" sz="2400" kern="1200" dirty="0"/>
        </a:p>
        <a:p>
          <a:pPr marL="171450" lvl="1" indent="-171450" algn="l" defTabSz="844550">
            <a:lnSpc>
              <a:spcPct val="90000"/>
            </a:lnSpc>
            <a:spcBef>
              <a:spcPct val="0"/>
            </a:spcBef>
            <a:spcAft>
              <a:spcPct val="15000"/>
            </a:spcAft>
            <a:buChar char="•"/>
          </a:pPr>
          <a:r>
            <a:rPr lang="de-DE" sz="1900" kern="1200" dirty="0"/>
            <a:t>Deutsche Weine (2 651 Wörter)</a:t>
          </a:r>
        </a:p>
        <a:p>
          <a:pPr marL="171450" lvl="1" indent="-171450" algn="l" defTabSz="844550">
            <a:lnSpc>
              <a:spcPct val="90000"/>
            </a:lnSpc>
            <a:spcBef>
              <a:spcPct val="0"/>
            </a:spcBef>
            <a:spcAft>
              <a:spcPct val="15000"/>
            </a:spcAft>
            <a:buChar char="•"/>
          </a:pPr>
          <a:r>
            <a:rPr lang="de-DE" sz="1900" kern="1200" dirty="0"/>
            <a:t>Französische Weine (3 282 Wörter)</a:t>
          </a:r>
        </a:p>
      </dsp:txBody>
      <dsp:txXfrm>
        <a:off x="2050274" y="3460935"/>
        <a:ext cx="2481748" cy="1970626"/>
      </dsp:txXfrm>
    </dsp:sp>
    <dsp:sp modelId="{7BBFB089-17D0-254E-B88E-B06A898B9383}">
      <dsp:nvSpPr>
        <dsp:cNvPr id="0" name=""/>
        <dsp:cNvSpPr/>
      </dsp:nvSpPr>
      <dsp:spPr>
        <a:xfrm>
          <a:off x="1847" y="702452"/>
          <a:ext cx="1969641" cy="1969641"/>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de-DE" sz="3000" kern="1200" dirty="0" err="1"/>
            <a:t>Vicampo</a:t>
          </a:r>
          <a:r>
            <a:rPr lang="de-DE" sz="3000" kern="1200" dirty="0"/>
            <a:t> (De)</a:t>
          </a:r>
        </a:p>
      </dsp:txBody>
      <dsp:txXfrm>
        <a:off x="290294" y="990899"/>
        <a:ext cx="1392747" cy="1392747"/>
      </dsp:txXfrm>
    </dsp:sp>
    <dsp:sp modelId="{3A396DEC-53E9-6643-8167-0BCC9EA9F667}">
      <dsp:nvSpPr>
        <dsp:cNvPr id="0" name=""/>
        <dsp:cNvSpPr/>
      </dsp:nvSpPr>
      <dsp:spPr>
        <a:xfrm>
          <a:off x="6501664" y="1490309"/>
          <a:ext cx="2954462" cy="1970626"/>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t" anchorCtr="0">
          <a:noAutofit/>
        </a:bodyPr>
        <a:lstStyle/>
        <a:p>
          <a:pPr lvl="0" algn="l" defTabSz="1066800">
            <a:lnSpc>
              <a:spcPct val="90000"/>
            </a:lnSpc>
            <a:spcBef>
              <a:spcPct val="0"/>
            </a:spcBef>
            <a:spcAft>
              <a:spcPct val="35000"/>
            </a:spcAft>
          </a:pPr>
          <a:r>
            <a:rPr lang="de-DE" sz="2400" kern="1200" dirty="0" smtClean="0"/>
            <a:t>Deutsch</a:t>
          </a:r>
          <a:endParaRPr lang="de-DE" sz="2400" kern="1200" dirty="0"/>
        </a:p>
        <a:p>
          <a:pPr marL="171450" lvl="1" indent="-171450" algn="l" defTabSz="844550">
            <a:lnSpc>
              <a:spcPct val="90000"/>
            </a:lnSpc>
            <a:spcBef>
              <a:spcPct val="0"/>
            </a:spcBef>
            <a:spcAft>
              <a:spcPct val="15000"/>
            </a:spcAft>
            <a:buChar char="•"/>
          </a:pPr>
          <a:r>
            <a:rPr lang="de-DE" sz="1900" kern="1200" dirty="0"/>
            <a:t>Deutsche Weine (2 069 Wörter)</a:t>
          </a:r>
        </a:p>
        <a:p>
          <a:pPr marL="171450" lvl="1" indent="-171450" algn="l" defTabSz="844550">
            <a:lnSpc>
              <a:spcPct val="90000"/>
            </a:lnSpc>
            <a:spcBef>
              <a:spcPct val="0"/>
            </a:spcBef>
            <a:spcAft>
              <a:spcPct val="15000"/>
            </a:spcAft>
            <a:buChar char="•"/>
          </a:pPr>
          <a:r>
            <a:rPr lang="de-DE" sz="1900" kern="1200" dirty="0"/>
            <a:t>Französische Weine (4 407 Wörter)</a:t>
          </a:r>
        </a:p>
      </dsp:txBody>
      <dsp:txXfrm>
        <a:off x="6974378" y="1490309"/>
        <a:ext cx="2481748" cy="1970626"/>
      </dsp:txXfrm>
    </dsp:sp>
    <dsp:sp modelId="{1F19C181-6C23-1744-99A1-4365C08039F5}">
      <dsp:nvSpPr>
        <dsp:cNvPr id="0" name=""/>
        <dsp:cNvSpPr/>
      </dsp:nvSpPr>
      <dsp:spPr>
        <a:xfrm>
          <a:off x="6501664" y="3460935"/>
          <a:ext cx="2954462" cy="1970626"/>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70688" rIns="170688" bIns="170688" numCol="1" spcCol="1270" anchor="t" anchorCtr="0">
          <a:noAutofit/>
        </a:bodyPr>
        <a:lstStyle/>
        <a:p>
          <a:pPr lvl="0" algn="l" defTabSz="1066800">
            <a:lnSpc>
              <a:spcPct val="90000"/>
            </a:lnSpc>
            <a:spcBef>
              <a:spcPct val="0"/>
            </a:spcBef>
            <a:spcAft>
              <a:spcPct val="35000"/>
            </a:spcAft>
          </a:pPr>
          <a:r>
            <a:rPr lang="de-DE" sz="2400" kern="1200" dirty="0" smtClean="0"/>
            <a:t>Französisch</a:t>
          </a:r>
          <a:endParaRPr lang="de-DE" sz="2400" kern="1200" dirty="0"/>
        </a:p>
        <a:p>
          <a:pPr marL="171450" lvl="1" indent="-171450" algn="l" defTabSz="844550">
            <a:lnSpc>
              <a:spcPct val="90000"/>
            </a:lnSpc>
            <a:spcBef>
              <a:spcPct val="0"/>
            </a:spcBef>
            <a:spcAft>
              <a:spcPct val="15000"/>
            </a:spcAft>
            <a:buChar char="•"/>
          </a:pPr>
          <a:r>
            <a:rPr lang="de-DE" sz="1900" kern="1200" dirty="0"/>
            <a:t>Deutsche Weine (3 724 Wörter)</a:t>
          </a:r>
        </a:p>
        <a:p>
          <a:pPr marL="171450" lvl="1" indent="-171450" algn="l" defTabSz="844550">
            <a:lnSpc>
              <a:spcPct val="90000"/>
            </a:lnSpc>
            <a:spcBef>
              <a:spcPct val="0"/>
            </a:spcBef>
            <a:spcAft>
              <a:spcPct val="15000"/>
            </a:spcAft>
            <a:buChar char="•"/>
          </a:pPr>
          <a:r>
            <a:rPr lang="de-DE" sz="1900" kern="1200" dirty="0"/>
            <a:t>Französische Weine (5 839 Wörter)</a:t>
          </a:r>
        </a:p>
      </dsp:txBody>
      <dsp:txXfrm>
        <a:off x="6974378" y="3460935"/>
        <a:ext cx="2481748" cy="1970626"/>
      </dsp:txXfrm>
    </dsp:sp>
    <dsp:sp modelId="{68F7CA57-F0B6-B14D-B445-DB440763AA6A}">
      <dsp:nvSpPr>
        <dsp:cNvPr id="0" name=""/>
        <dsp:cNvSpPr/>
      </dsp:nvSpPr>
      <dsp:spPr>
        <a:xfrm>
          <a:off x="4925951" y="702452"/>
          <a:ext cx="1969641" cy="1969641"/>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de-DE" sz="3000" kern="1200" dirty="0" err="1"/>
            <a:t>Vinatis</a:t>
          </a:r>
          <a:r>
            <a:rPr lang="de-DE" sz="3000" kern="1200" dirty="0"/>
            <a:t> (Fr)</a:t>
          </a:r>
        </a:p>
      </dsp:txBody>
      <dsp:txXfrm>
        <a:off x="5214398" y="990899"/>
        <a:ext cx="1392747" cy="13927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D0690-7A6B-7F41-B215-A0DD7AF46618}">
      <dsp:nvSpPr>
        <dsp:cNvPr id="0" name=""/>
        <dsp:cNvSpPr/>
      </dsp:nvSpPr>
      <dsp:spPr>
        <a:xfrm>
          <a:off x="971028" y="1672946"/>
          <a:ext cx="1819259" cy="1213445"/>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t" anchorCtr="0">
          <a:noAutofit/>
        </a:bodyPr>
        <a:lstStyle/>
        <a:p>
          <a:pPr lvl="0" algn="l" defTabSz="666750">
            <a:lnSpc>
              <a:spcPct val="90000"/>
            </a:lnSpc>
            <a:spcBef>
              <a:spcPct val="0"/>
            </a:spcBef>
            <a:spcAft>
              <a:spcPct val="35000"/>
            </a:spcAft>
          </a:pPr>
          <a:r>
            <a:rPr lang="de-DE" sz="1500" kern="1200" dirty="0" smtClean="0"/>
            <a:t>Deutsch</a:t>
          </a:r>
          <a:endParaRPr lang="de-DE" sz="1500" kern="1200" dirty="0"/>
        </a:p>
        <a:p>
          <a:pPr marL="114300" lvl="1" indent="-114300" algn="l" defTabSz="533400">
            <a:lnSpc>
              <a:spcPct val="90000"/>
            </a:lnSpc>
            <a:spcBef>
              <a:spcPct val="0"/>
            </a:spcBef>
            <a:spcAft>
              <a:spcPct val="15000"/>
            </a:spcAft>
            <a:buChar char="•"/>
          </a:pPr>
          <a:r>
            <a:rPr lang="de-DE" sz="1200" kern="1200" dirty="0"/>
            <a:t>Deutsche Weine (1 474 Wörter)</a:t>
          </a:r>
        </a:p>
        <a:p>
          <a:pPr marL="114300" lvl="1" indent="-114300" algn="l" defTabSz="533400">
            <a:lnSpc>
              <a:spcPct val="90000"/>
            </a:lnSpc>
            <a:spcBef>
              <a:spcPct val="0"/>
            </a:spcBef>
            <a:spcAft>
              <a:spcPct val="15000"/>
            </a:spcAft>
            <a:buChar char="•"/>
          </a:pPr>
          <a:r>
            <a:rPr lang="de-DE" sz="1200" kern="1200" dirty="0"/>
            <a:t>Französische Weine (1 344 Wörter)</a:t>
          </a:r>
        </a:p>
      </dsp:txBody>
      <dsp:txXfrm>
        <a:off x="1262109" y="1672946"/>
        <a:ext cx="1528177" cy="1213445"/>
      </dsp:txXfrm>
    </dsp:sp>
    <dsp:sp modelId="{7BBFB089-17D0-254E-B88E-B06A898B9383}">
      <dsp:nvSpPr>
        <dsp:cNvPr id="0" name=""/>
        <dsp:cNvSpPr/>
      </dsp:nvSpPr>
      <dsp:spPr>
        <a:xfrm>
          <a:off x="756" y="1187810"/>
          <a:ext cx="1212839" cy="1212839"/>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de-DE" sz="1900" kern="1200" dirty="0" err="1"/>
            <a:t>Jacque's</a:t>
          </a:r>
          <a:r>
            <a:rPr lang="de-DE" sz="1900" kern="1200" dirty="0"/>
            <a:t> (De)</a:t>
          </a:r>
        </a:p>
      </dsp:txBody>
      <dsp:txXfrm>
        <a:off x="178372" y="1365426"/>
        <a:ext cx="857607" cy="857607"/>
      </dsp:txXfrm>
    </dsp:sp>
    <dsp:sp modelId="{FEE9486F-4F9B-3E43-AD30-AD36F963ECA6}">
      <dsp:nvSpPr>
        <dsp:cNvPr id="0" name=""/>
        <dsp:cNvSpPr/>
      </dsp:nvSpPr>
      <dsp:spPr>
        <a:xfrm>
          <a:off x="4003127" y="1672946"/>
          <a:ext cx="1819259" cy="1213445"/>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t" anchorCtr="0">
          <a:noAutofit/>
        </a:bodyPr>
        <a:lstStyle/>
        <a:p>
          <a:pPr lvl="0" algn="l" defTabSz="666750">
            <a:lnSpc>
              <a:spcPct val="90000"/>
            </a:lnSpc>
            <a:spcBef>
              <a:spcPct val="0"/>
            </a:spcBef>
            <a:spcAft>
              <a:spcPct val="35000"/>
            </a:spcAft>
          </a:pPr>
          <a:r>
            <a:rPr lang="de-DE" sz="1500" kern="1200" dirty="0" smtClean="0"/>
            <a:t>Deutsch</a:t>
          </a:r>
          <a:endParaRPr lang="de-DE" sz="1500" kern="1200" dirty="0"/>
        </a:p>
        <a:p>
          <a:pPr marL="114300" lvl="1" indent="-114300" algn="l" defTabSz="533400">
            <a:lnSpc>
              <a:spcPct val="90000"/>
            </a:lnSpc>
            <a:spcBef>
              <a:spcPct val="0"/>
            </a:spcBef>
            <a:spcAft>
              <a:spcPct val="15000"/>
            </a:spcAft>
            <a:buChar char="•"/>
          </a:pPr>
          <a:r>
            <a:rPr lang="de-DE" sz="1200" kern="1200" dirty="0"/>
            <a:t>Deutsche Weine (12 638 Wörter)</a:t>
          </a:r>
        </a:p>
        <a:p>
          <a:pPr marL="114300" lvl="1" indent="-114300" algn="l" defTabSz="533400">
            <a:lnSpc>
              <a:spcPct val="90000"/>
            </a:lnSpc>
            <a:spcBef>
              <a:spcPct val="0"/>
            </a:spcBef>
            <a:spcAft>
              <a:spcPct val="15000"/>
            </a:spcAft>
            <a:buChar char="•"/>
          </a:pPr>
          <a:r>
            <a:rPr lang="de-DE" sz="1200" kern="1200" dirty="0"/>
            <a:t>Französische Weine (12 311 Wörter)</a:t>
          </a:r>
        </a:p>
      </dsp:txBody>
      <dsp:txXfrm>
        <a:off x="4294208" y="1672946"/>
        <a:ext cx="1528177" cy="1213445"/>
      </dsp:txXfrm>
    </dsp:sp>
    <dsp:sp modelId="{3CB84B6B-557C-2144-AAB7-A7C6B990F978}">
      <dsp:nvSpPr>
        <dsp:cNvPr id="0" name=""/>
        <dsp:cNvSpPr/>
      </dsp:nvSpPr>
      <dsp:spPr>
        <a:xfrm>
          <a:off x="3032855" y="1187810"/>
          <a:ext cx="1212839" cy="1212839"/>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de-DE" sz="1900" kern="1200" dirty="0" err="1"/>
            <a:t>Wine</a:t>
          </a:r>
          <a:r>
            <a:rPr lang="de-DE" sz="1900" kern="1200" dirty="0"/>
            <a:t> in Black (De)</a:t>
          </a:r>
        </a:p>
      </dsp:txBody>
      <dsp:txXfrm>
        <a:off x="3210471" y="1365426"/>
        <a:ext cx="857607" cy="857607"/>
      </dsp:txXfrm>
    </dsp:sp>
    <dsp:sp modelId="{1EDB1FCA-34E5-2049-8581-736B1615A1BE}">
      <dsp:nvSpPr>
        <dsp:cNvPr id="0" name=""/>
        <dsp:cNvSpPr/>
      </dsp:nvSpPr>
      <dsp:spPr>
        <a:xfrm>
          <a:off x="7035226" y="1672946"/>
          <a:ext cx="1819259" cy="1213445"/>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t" anchorCtr="0">
          <a:noAutofit/>
        </a:bodyPr>
        <a:lstStyle/>
        <a:p>
          <a:pPr lvl="0" algn="l" defTabSz="666750">
            <a:lnSpc>
              <a:spcPct val="90000"/>
            </a:lnSpc>
            <a:spcBef>
              <a:spcPct val="0"/>
            </a:spcBef>
            <a:spcAft>
              <a:spcPct val="35000"/>
            </a:spcAft>
          </a:pPr>
          <a:r>
            <a:rPr lang="de-DE" sz="1500" kern="1200" dirty="0" smtClean="0"/>
            <a:t>Deutsch</a:t>
          </a:r>
          <a:endParaRPr lang="de-DE" sz="1500" kern="1200" dirty="0"/>
        </a:p>
        <a:p>
          <a:pPr marL="114300" lvl="1" indent="-114300" algn="l" defTabSz="533400">
            <a:lnSpc>
              <a:spcPct val="90000"/>
            </a:lnSpc>
            <a:spcBef>
              <a:spcPct val="0"/>
            </a:spcBef>
            <a:spcAft>
              <a:spcPct val="15000"/>
            </a:spcAft>
            <a:buChar char="•"/>
          </a:pPr>
          <a:r>
            <a:rPr lang="de-DE" sz="1200" kern="1200" dirty="0"/>
            <a:t>Deutsche Weine (2 863 Wörter)</a:t>
          </a:r>
        </a:p>
      </dsp:txBody>
      <dsp:txXfrm>
        <a:off x="7326307" y="1672946"/>
        <a:ext cx="1528177" cy="1213445"/>
      </dsp:txXfrm>
    </dsp:sp>
    <dsp:sp modelId="{D5D6B971-A148-534C-A52B-E627ADCF7248}">
      <dsp:nvSpPr>
        <dsp:cNvPr id="0" name=""/>
        <dsp:cNvSpPr/>
      </dsp:nvSpPr>
      <dsp:spPr>
        <a:xfrm>
          <a:off x="6064954" y="1187810"/>
          <a:ext cx="1212839" cy="1212839"/>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de-DE" sz="1900" kern="1200" dirty="0" err="1"/>
            <a:t>Vinexus</a:t>
          </a:r>
          <a:r>
            <a:rPr lang="de-DE" sz="1900" kern="1200" dirty="0"/>
            <a:t> (De)</a:t>
          </a:r>
        </a:p>
      </dsp:txBody>
      <dsp:txXfrm>
        <a:off x="6242570" y="1365426"/>
        <a:ext cx="857607" cy="8576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5A3504-759E-4847-A7F5-DD0DAC1DFDC3}">
      <dsp:nvSpPr>
        <dsp:cNvPr id="0" name=""/>
        <dsp:cNvSpPr/>
      </dsp:nvSpPr>
      <dsp:spPr>
        <a:xfrm>
          <a:off x="971028" y="1749798"/>
          <a:ext cx="1819259" cy="1213445"/>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t" anchorCtr="0">
          <a:noAutofit/>
        </a:bodyPr>
        <a:lstStyle/>
        <a:p>
          <a:pPr lvl="0" algn="l" defTabSz="800100">
            <a:lnSpc>
              <a:spcPct val="90000"/>
            </a:lnSpc>
            <a:spcBef>
              <a:spcPct val="0"/>
            </a:spcBef>
            <a:spcAft>
              <a:spcPct val="35000"/>
            </a:spcAft>
          </a:pPr>
          <a:r>
            <a:rPr lang="de-DE" sz="1800" kern="1200" dirty="0" smtClean="0"/>
            <a:t>Französisch</a:t>
          </a:r>
          <a:endParaRPr lang="de-DE" sz="1800" kern="1200" dirty="0"/>
        </a:p>
        <a:p>
          <a:pPr marL="114300" lvl="1" indent="-114300" algn="l" defTabSz="622300">
            <a:lnSpc>
              <a:spcPct val="90000"/>
            </a:lnSpc>
            <a:spcBef>
              <a:spcPct val="0"/>
            </a:spcBef>
            <a:spcAft>
              <a:spcPct val="15000"/>
            </a:spcAft>
            <a:buChar char="•"/>
          </a:pPr>
          <a:r>
            <a:rPr lang="de-DE" sz="1400" kern="1200" dirty="0"/>
            <a:t>Französische Weine (1 861 Wörter)</a:t>
          </a:r>
        </a:p>
      </dsp:txBody>
      <dsp:txXfrm>
        <a:off x="1262109" y="1749798"/>
        <a:ext cx="1528177" cy="1213445"/>
      </dsp:txXfrm>
    </dsp:sp>
    <dsp:sp modelId="{8D1F33B4-F8DF-AA44-B981-B78EB792A0CF}">
      <dsp:nvSpPr>
        <dsp:cNvPr id="0" name=""/>
        <dsp:cNvSpPr/>
      </dsp:nvSpPr>
      <dsp:spPr>
        <a:xfrm>
          <a:off x="756" y="1264663"/>
          <a:ext cx="1212839" cy="1212839"/>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de-DE" sz="1700" kern="1200" dirty="0" err="1"/>
            <a:t>Cavissima</a:t>
          </a:r>
          <a:r>
            <a:rPr lang="de-DE" sz="1700" kern="1200" dirty="0"/>
            <a:t> (Fr)</a:t>
          </a:r>
        </a:p>
      </dsp:txBody>
      <dsp:txXfrm>
        <a:off x="178372" y="1442279"/>
        <a:ext cx="857607" cy="857607"/>
      </dsp:txXfrm>
    </dsp:sp>
    <dsp:sp modelId="{BD3C02EB-1922-C64F-8B24-0CF3BFC5FCA8}">
      <dsp:nvSpPr>
        <dsp:cNvPr id="0" name=""/>
        <dsp:cNvSpPr/>
      </dsp:nvSpPr>
      <dsp:spPr>
        <a:xfrm>
          <a:off x="4003127" y="1749798"/>
          <a:ext cx="1819259" cy="1213445"/>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t" anchorCtr="0">
          <a:noAutofit/>
        </a:bodyPr>
        <a:lstStyle/>
        <a:p>
          <a:pPr lvl="0" algn="l" defTabSz="800100">
            <a:lnSpc>
              <a:spcPct val="90000"/>
            </a:lnSpc>
            <a:spcBef>
              <a:spcPct val="0"/>
            </a:spcBef>
            <a:spcAft>
              <a:spcPct val="35000"/>
            </a:spcAft>
          </a:pPr>
          <a:r>
            <a:rPr lang="de-DE" sz="1800" kern="1200" dirty="0" smtClean="0"/>
            <a:t>Französisch</a:t>
          </a:r>
          <a:endParaRPr lang="de-DE" sz="1800" kern="1200" dirty="0"/>
        </a:p>
        <a:p>
          <a:pPr marL="114300" lvl="1" indent="-114300" algn="l" defTabSz="622300">
            <a:lnSpc>
              <a:spcPct val="90000"/>
            </a:lnSpc>
            <a:spcBef>
              <a:spcPct val="0"/>
            </a:spcBef>
            <a:spcAft>
              <a:spcPct val="15000"/>
            </a:spcAft>
            <a:buChar char="•"/>
          </a:pPr>
          <a:r>
            <a:rPr lang="de-DE" sz="1400" kern="1200" dirty="0"/>
            <a:t>Französische Weine (1 941 Wörter)</a:t>
          </a:r>
        </a:p>
      </dsp:txBody>
      <dsp:txXfrm>
        <a:off x="4294208" y="1749798"/>
        <a:ext cx="1528177" cy="1213445"/>
      </dsp:txXfrm>
    </dsp:sp>
    <dsp:sp modelId="{3D5822F0-1789-C346-9125-C3016E0033B4}">
      <dsp:nvSpPr>
        <dsp:cNvPr id="0" name=""/>
        <dsp:cNvSpPr/>
      </dsp:nvSpPr>
      <dsp:spPr>
        <a:xfrm>
          <a:off x="3032855" y="1264663"/>
          <a:ext cx="1212839" cy="1212839"/>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de-DE" sz="1700" kern="1200" dirty="0"/>
            <a:t>Lavinia (Fr)</a:t>
          </a:r>
        </a:p>
      </dsp:txBody>
      <dsp:txXfrm>
        <a:off x="3210471" y="1442279"/>
        <a:ext cx="857607" cy="857607"/>
      </dsp:txXfrm>
    </dsp:sp>
    <dsp:sp modelId="{B3A4A69B-E4FE-5B49-B940-B017F971EF41}">
      <dsp:nvSpPr>
        <dsp:cNvPr id="0" name=""/>
        <dsp:cNvSpPr/>
      </dsp:nvSpPr>
      <dsp:spPr>
        <a:xfrm>
          <a:off x="7035226" y="1749798"/>
          <a:ext cx="1819259" cy="1213445"/>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t" anchorCtr="0">
          <a:noAutofit/>
        </a:bodyPr>
        <a:lstStyle/>
        <a:p>
          <a:pPr lvl="0" algn="l" defTabSz="800100">
            <a:lnSpc>
              <a:spcPct val="90000"/>
            </a:lnSpc>
            <a:spcBef>
              <a:spcPct val="0"/>
            </a:spcBef>
            <a:spcAft>
              <a:spcPct val="35000"/>
            </a:spcAft>
          </a:pPr>
          <a:r>
            <a:rPr lang="de-DE" sz="1800" kern="1200" dirty="0" smtClean="0"/>
            <a:t>Französisch</a:t>
          </a:r>
          <a:endParaRPr lang="de-DE" sz="1800" kern="1200" dirty="0"/>
        </a:p>
        <a:p>
          <a:pPr marL="114300" lvl="1" indent="-114300" algn="l" defTabSz="622300">
            <a:lnSpc>
              <a:spcPct val="90000"/>
            </a:lnSpc>
            <a:spcBef>
              <a:spcPct val="0"/>
            </a:spcBef>
            <a:spcAft>
              <a:spcPct val="15000"/>
            </a:spcAft>
            <a:buChar char="•"/>
          </a:pPr>
          <a:r>
            <a:rPr lang="de-DE" sz="1400" kern="1200" dirty="0"/>
            <a:t>Französische Weine (4 556 Wörter)</a:t>
          </a:r>
        </a:p>
      </dsp:txBody>
      <dsp:txXfrm>
        <a:off x="7326307" y="1749798"/>
        <a:ext cx="1528177" cy="1213445"/>
      </dsp:txXfrm>
    </dsp:sp>
    <dsp:sp modelId="{048ADB92-6753-CE46-B83F-8DEA336ACC2C}">
      <dsp:nvSpPr>
        <dsp:cNvPr id="0" name=""/>
        <dsp:cNvSpPr/>
      </dsp:nvSpPr>
      <dsp:spPr>
        <a:xfrm>
          <a:off x="6064954" y="1264663"/>
          <a:ext cx="1212839" cy="1212839"/>
        </a:xfrm>
        <a:prstGeom prst="ellipse">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de-DE" sz="1700" kern="1200" dirty="0" err="1"/>
            <a:t>Millesima</a:t>
          </a:r>
          <a:r>
            <a:rPr lang="de-DE" sz="1700" kern="1200" dirty="0"/>
            <a:t> (Fr)</a:t>
          </a:r>
        </a:p>
      </dsp:txBody>
      <dsp:txXfrm>
        <a:off x="6242570" y="1442279"/>
        <a:ext cx="857607" cy="857607"/>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9FBA2A-D82D-4E4A-A220-21953110320C}" type="datetimeFigureOut">
              <a:rPr lang="fr-FR" smtClean="0"/>
              <a:t>08/12/2017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191C2D-6AED-4290-AA82-79541EDC1CF1}" type="slidenum">
              <a:rPr lang="fr-FR" smtClean="0"/>
              <a:t>‹Nr.›</a:t>
            </a:fld>
            <a:endParaRPr lang="fr-FR"/>
          </a:p>
        </p:txBody>
      </p:sp>
    </p:spTree>
    <p:extLst>
      <p:ext uri="{BB962C8B-B14F-4D97-AF65-F5344CB8AC3E}">
        <p14:creationId xmlns:p14="http://schemas.microsoft.com/office/powerpoint/2010/main" val="1101020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4191C2D-6AED-4290-AA82-79541EDC1CF1}" type="slidenum">
              <a:rPr lang="fr-FR" smtClean="0"/>
              <a:t>3</a:t>
            </a:fld>
            <a:endParaRPr lang="fr-FR"/>
          </a:p>
        </p:txBody>
      </p:sp>
    </p:spTree>
    <p:extLst>
      <p:ext uri="{BB962C8B-B14F-4D97-AF65-F5344CB8AC3E}">
        <p14:creationId xmlns:p14="http://schemas.microsoft.com/office/powerpoint/2010/main" val="894415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4191C2D-6AED-4290-AA82-79541EDC1CF1}" type="slidenum">
              <a:rPr lang="fr-FR" smtClean="0"/>
              <a:t>14</a:t>
            </a:fld>
            <a:endParaRPr lang="fr-FR"/>
          </a:p>
        </p:txBody>
      </p:sp>
    </p:spTree>
    <p:extLst>
      <p:ext uri="{BB962C8B-B14F-4D97-AF65-F5344CB8AC3E}">
        <p14:creationId xmlns:p14="http://schemas.microsoft.com/office/powerpoint/2010/main" val="918721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4191C2D-6AED-4290-AA82-79541EDC1CF1}" type="slidenum">
              <a:rPr lang="fr-FR" smtClean="0"/>
              <a:t>15</a:t>
            </a:fld>
            <a:endParaRPr lang="fr-FR"/>
          </a:p>
        </p:txBody>
      </p:sp>
    </p:spTree>
    <p:extLst>
      <p:ext uri="{BB962C8B-B14F-4D97-AF65-F5344CB8AC3E}">
        <p14:creationId xmlns:p14="http://schemas.microsoft.com/office/powerpoint/2010/main" val="1656114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M</a:t>
            </a:r>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A4191C2D-6AED-4290-AA82-79541EDC1CF1}" type="slidenum">
              <a:rPr lang="fr-FR" smtClean="0"/>
              <a:t>16</a:t>
            </a:fld>
            <a:endParaRPr lang="fr-FR"/>
          </a:p>
        </p:txBody>
      </p:sp>
    </p:spTree>
    <p:extLst>
      <p:ext uri="{BB962C8B-B14F-4D97-AF65-F5344CB8AC3E}">
        <p14:creationId xmlns:p14="http://schemas.microsoft.com/office/powerpoint/2010/main" val="2088414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Mais </a:t>
            </a:r>
            <a:r>
              <a:rPr lang="de-DE" dirty="0" err="1" smtClean="0"/>
              <a:t>ce</a:t>
            </a:r>
            <a:r>
              <a:rPr lang="de-DE" baseline="0" dirty="0" smtClean="0"/>
              <a:t> </a:t>
            </a:r>
            <a:r>
              <a:rPr lang="de-DE" baseline="0" dirty="0" err="1" smtClean="0"/>
              <a:t>n‘est</a:t>
            </a:r>
            <a:r>
              <a:rPr lang="de-DE" baseline="0" dirty="0" smtClean="0"/>
              <a:t> </a:t>
            </a:r>
            <a:r>
              <a:rPr lang="de-DE" baseline="0" dirty="0" err="1" smtClean="0"/>
              <a:t>pas</a:t>
            </a:r>
            <a:r>
              <a:rPr lang="de-DE" baseline="0" dirty="0" smtClean="0"/>
              <a:t> </a:t>
            </a:r>
            <a:r>
              <a:rPr lang="de-DE" baseline="0" dirty="0" err="1" smtClean="0"/>
              <a:t>aussi</a:t>
            </a:r>
            <a:r>
              <a:rPr lang="de-DE" baseline="0" dirty="0" smtClean="0"/>
              <a:t> simple </a:t>
            </a:r>
            <a:r>
              <a:rPr lang="de-DE" baseline="0" dirty="0" err="1" smtClean="0"/>
              <a:t>puisqu‘il</a:t>
            </a:r>
            <a:r>
              <a:rPr lang="de-DE" baseline="0" dirty="0" smtClean="0"/>
              <a:t> </a:t>
            </a:r>
            <a:r>
              <a:rPr lang="de-DE" baseline="0" dirty="0" err="1" smtClean="0"/>
              <a:t>est</a:t>
            </a:r>
            <a:r>
              <a:rPr lang="de-DE" baseline="0" dirty="0" smtClean="0"/>
              <a:t> </a:t>
            </a:r>
            <a:r>
              <a:rPr lang="de-DE" baseline="0" dirty="0" err="1" smtClean="0"/>
              <a:t>aisé</a:t>
            </a:r>
            <a:r>
              <a:rPr lang="de-DE" baseline="0" dirty="0" smtClean="0"/>
              <a:t> </a:t>
            </a:r>
            <a:r>
              <a:rPr lang="de-DE" baseline="0" dirty="0" err="1" smtClean="0"/>
              <a:t>d‘isoler</a:t>
            </a:r>
            <a:r>
              <a:rPr lang="de-DE" baseline="0" dirty="0" smtClean="0"/>
              <a:t> des </a:t>
            </a:r>
            <a:r>
              <a:rPr lang="de-DE" baseline="0" dirty="0" err="1" smtClean="0"/>
              <a:t>traits</a:t>
            </a:r>
            <a:r>
              <a:rPr lang="de-DE" baseline="0" dirty="0" smtClean="0"/>
              <a:t> </a:t>
            </a:r>
            <a:r>
              <a:rPr lang="de-DE" baseline="0" dirty="0" err="1" smtClean="0"/>
              <a:t>distinsctifs</a:t>
            </a:r>
            <a:r>
              <a:rPr lang="de-DE" baseline="0" dirty="0" smtClean="0"/>
              <a:t> </a:t>
            </a:r>
            <a:r>
              <a:rPr lang="de-DE" baseline="0" dirty="0" err="1" smtClean="0"/>
              <a:t>pour</a:t>
            </a:r>
            <a:r>
              <a:rPr lang="de-DE" baseline="0" dirty="0" smtClean="0"/>
              <a:t> </a:t>
            </a:r>
            <a:r>
              <a:rPr lang="de-DE" baseline="0" dirty="0" err="1" smtClean="0"/>
              <a:t>chaque</a:t>
            </a:r>
            <a:r>
              <a:rPr lang="de-DE" baseline="0" dirty="0" smtClean="0"/>
              <a:t> </a:t>
            </a:r>
            <a:r>
              <a:rPr lang="de-DE" baseline="0" dirty="0" err="1" smtClean="0"/>
              <a:t>discours</a:t>
            </a:r>
            <a:endParaRPr lang="de-DE" dirty="0"/>
          </a:p>
        </p:txBody>
      </p:sp>
      <p:sp>
        <p:nvSpPr>
          <p:cNvPr id="4" name="Foliennummernplatzhalter 3"/>
          <p:cNvSpPr>
            <a:spLocks noGrp="1"/>
          </p:cNvSpPr>
          <p:nvPr>
            <p:ph type="sldNum" sz="quarter" idx="10"/>
          </p:nvPr>
        </p:nvSpPr>
        <p:spPr/>
        <p:txBody>
          <a:bodyPr/>
          <a:lstStyle/>
          <a:p>
            <a:fld id="{A4191C2D-6AED-4290-AA82-79541EDC1CF1}" type="slidenum">
              <a:rPr lang="fr-FR" smtClean="0"/>
              <a:t>17</a:t>
            </a:fld>
            <a:endParaRPr lang="fr-FR"/>
          </a:p>
        </p:txBody>
      </p:sp>
    </p:spTree>
    <p:extLst>
      <p:ext uri="{BB962C8B-B14F-4D97-AF65-F5344CB8AC3E}">
        <p14:creationId xmlns:p14="http://schemas.microsoft.com/office/powerpoint/2010/main" val="742379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4191C2D-6AED-4290-AA82-79541EDC1CF1}" type="slidenum">
              <a:rPr lang="fr-FR" smtClean="0"/>
              <a:t>20</a:t>
            </a:fld>
            <a:endParaRPr lang="fr-FR"/>
          </a:p>
        </p:txBody>
      </p:sp>
    </p:spTree>
    <p:extLst>
      <p:ext uri="{BB962C8B-B14F-4D97-AF65-F5344CB8AC3E}">
        <p14:creationId xmlns:p14="http://schemas.microsoft.com/office/powerpoint/2010/main" val="1461287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4191C2D-6AED-4290-AA82-79541EDC1CF1}" type="slidenum">
              <a:rPr lang="fr-FR" smtClean="0"/>
              <a:t>4</a:t>
            </a:fld>
            <a:endParaRPr lang="fr-FR"/>
          </a:p>
        </p:txBody>
      </p:sp>
    </p:spTree>
    <p:extLst>
      <p:ext uri="{BB962C8B-B14F-4D97-AF65-F5344CB8AC3E}">
        <p14:creationId xmlns:p14="http://schemas.microsoft.com/office/powerpoint/2010/main" val="1772198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4191C2D-6AED-4290-AA82-79541EDC1CF1}" type="slidenum">
              <a:rPr lang="fr-FR" smtClean="0"/>
              <a:t>7</a:t>
            </a:fld>
            <a:endParaRPr lang="fr-FR"/>
          </a:p>
        </p:txBody>
      </p:sp>
    </p:spTree>
    <p:extLst>
      <p:ext uri="{BB962C8B-B14F-4D97-AF65-F5344CB8AC3E}">
        <p14:creationId xmlns:p14="http://schemas.microsoft.com/office/powerpoint/2010/main" val="607077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4191C2D-6AED-4290-AA82-79541EDC1CF1}" type="slidenum">
              <a:rPr lang="fr-FR" smtClean="0"/>
              <a:t>8</a:t>
            </a:fld>
            <a:endParaRPr lang="fr-FR"/>
          </a:p>
        </p:txBody>
      </p:sp>
    </p:spTree>
    <p:extLst>
      <p:ext uri="{BB962C8B-B14F-4D97-AF65-F5344CB8AC3E}">
        <p14:creationId xmlns:p14="http://schemas.microsoft.com/office/powerpoint/2010/main" val="917103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4191C2D-6AED-4290-AA82-79541EDC1CF1}" type="slidenum">
              <a:rPr lang="fr-FR" smtClean="0"/>
              <a:t>9</a:t>
            </a:fld>
            <a:endParaRPr lang="fr-FR"/>
          </a:p>
        </p:txBody>
      </p:sp>
    </p:spTree>
    <p:extLst>
      <p:ext uri="{BB962C8B-B14F-4D97-AF65-F5344CB8AC3E}">
        <p14:creationId xmlns:p14="http://schemas.microsoft.com/office/powerpoint/2010/main" val="941963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de-DE" noProof="0" dirty="0"/>
          </a:p>
        </p:txBody>
      </p:sp>
      <p:sp>
        <p:nvSpPr>
          <p:cNvPr id="4" name="Espace réservé du numéro de diapositive 3"/>
          <p:cNvSpPr>
            <a:spLocks noGrp="1"/>
          </p:cNvSpPr>
          <p:nvPr>
            <p:ph type="sldNum" sz="quarter" idx="10"/>
          </p:nvPr>
        </p:nvSpPr>
        <p:spPr/>
        <p:txBody>
          <a:bodyPr/>
          <a:lstStyle/>
          <a:p>
            <a:fld id="{A4191C2D-6AED-4290-AA82-79541EDC1CF1}" type="slidenum">
              <a:rPr lang="fr-FR" smtClean="0"/>
              <a:t>10</a:t>
            </a:fld>
            <a:endParaRPr lang="fr-FR"/>
          </a:p>
        </p:txBody>
      </p:sp>
    </p:spTree>
    <p:extLst>
      <p:ext uri="{BB962C8B-B14F-4D97-AF65-F5344CB8AC3E}">
        <p14:creationId xmlns:p14="http://schemas.microsoft.com/office/powerpoint/2010/main" val="2002800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Espace réservé du numéro de diapositive 3"/>
          <p:cNvSpPr>
            <a:spLocks noGrp="1"/>
          </p:cNvSpPr>
          <p:nvPr>
            <p:ph type="sldNum" sz="quarter" idx="10"/>
          </p:nvPr>
        </p:nvSpPr>
        <p:spPr/>
        <p:txBody>
          <a:bodyPr/>
          <a:lstStyle/>
          <a:p>
            <a:fld id="{A4191C2D-6AED-4290-AA82-79541EDC1CF1}" type="slidenum">
              <a:rPr lang="fr-FR" smtClean="0"/>
              <a:t>11</a:t>
            </a:fld>
            <a:endParaRPr lang="fr-FR"/>
          </a:p>
        </p:txBody>
      </p:sp>
    </p:spTree>
    <p:extLst>
      <p:ext uri="{BB962C8B-B14F-4D97-AF65-F5344CB8AC3E}">
        <p14:creationId xmlns:p14="http://schemas.microsoft.com/office/powerpoint/2010/main" val="2050152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de-DE" noProof="0" dirty="0"/>
          </a:p>
        </p:txBody>
      </p:sp>
      <p:sp>
        <p:nvSpPr>
          <p:cNvPr id="4" name="Espace réservé du numéro de diapositive 3"/>
          <p:cNvSpPr>
            <a:spLocks noGrp="1"/>
          </p:cNvSpPr>
          <p:nvPr>
            <p:ph type="sldNum" sz="quarter" idx="10"/>
          </p:nvPr>
        </p:nvSpPr>
        <p:spPr/>
        <p:txBody>
          <a:bodyPr/>
          <a:lstStyle/>
          <a:p>
            <a:fld id="{A4191C2D-6AED-4290-AA82-79541EDC1CF1}" type="slidenum">
              <a:rPr lang="fr-FR" smtClean="0"/>
              <a:t>12</a:t>
            </a:fld>
            <a:endParaRPr lang="fr-FR"/>
          </a:p>
        </p:txBody>
      </p:sp>
    </p:spTree>
    <p:extLst>
      <p:ext uri="{BB962C8B-B14F-4D97-AF65-F5344CB8AC3E}">
        <p14:creationId xmlns:p14="http://schemas.microsoft.com/office/powerpoint/2010/main" val="964888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E1 : A </a:t>
            </a:r>
            <a:r>
              <a:rPr lang="de-DE" dirty="0" err="1" smtClean="0"/>
              <a:t>l‘oral</a:t>
            </a:r>
            <a:r>
              <a:rPr lang="de-DE" dirty="0" smtClean="0"/>
              <a:t> aller plus </a:t>
            </a:r>
            <a:r>
              <a:rPr lang="de-DE" dirty="0" err="1" smtClean="0"/>
              <a:t>loin</a:t>
            </a:r>
            <a:r>
              <a:rPr lang="de-DE" dirty="0" smtClean="0"/>
              <a:t> </a:t>
            </a:r>
            <a:r>
              <a:rPr lang="de-DE" dirty="0" err="1" smtClean="0"/>
              <a:t>dans</a:t>
            </a:r>
            <a:r>
              <a:rPr lang="de-DE" dirty="0" smtClean="0"/>
              <a:t> </a:t>
            </a:r>
            <a:r>
              <a:rPr lang="de-DE" dirty="0" err="1" smtClean="0"/>
              <a:t>l‘explication</a:t>
            </a:r>
            <a:r>
              <a:rPr lang="de-DE" dirty="0" smtClean="0"/>
              <a:t> </a:t>
            </a:r>
            <a:r>
              <a:rPr lang="de-DE" dirty="0" err="1" smtClean="0"/>
              <a:t>avec</a:t>
            </a:r>
            <a:r>
              <a:rPr lang="de-DE" dirty="0" smtClean="0"/>
              <a:t> les </a:t>
            </a:r>
            <a:r>
              <a:rPr lang="de-DE" dirty="0" err="1" smtClean="0"/>
              <a:t>sous</a:t>
            </a:r>
            <a:r>
              <a:rPr lang="de-DE" dirty="0" smtClean="0"/>
              <a:t> </a:t>
            </a:r>
            <a:r>
              <a:rPr lang="de-DE" dirty="0" err="1" smtClean="0"/>
              <a:t>actes</a:t>
            </a:r>
            <a:r>
              <a:rPr lang="de-DE" baseline="0" dirty="0" smtClean="0"/>
              <a:t> de </a:t>
            </a:r>
            <a:r>
              <a:rPr lang="de-DE" baseline="0" dirty="0" err="1" smtClean="0"/>
              <a:t>paroles</a:t>
            </a:r>
            <a:endParaRPr lang="de-DE" baseline="0" dirty="0" smtClean="0"/>
          </a:p>
        </p:txBody>
      </p:sp>
      <p:sp>
        <p:nvSpPr>
          <p:cNvPr id="4" name="Foliennummernplatzhalter 3"/>
          <p:cNvSpPr>
            <a:spLocks noGrp="1"/>
          </p:cNvSpPr>
          <p:nvPr>
            <p:ph type="sldNum" sz="quarter" idx="10"/>
          </p:nvPr>
        </p:nvSpPr>
        <p:spPr/>
        <p:txBody>
          <a:bodyPr/>
          <a:lstStyle/>
          <a:p>
            <a:fld id="{A4191C2D-6AED-4290-AA82-79541EDC1CF1}" type="slidenum">
              <a:rPr lang="fr-FR" smtClean="0"/>
              <a:t>13</a:t>
            </a:fld>
            <a:endParaRPr lang="fr-FR"/>
          </a:p>
        </p:txBody>
      </p:sp>
    </p:spTree>
    <p:extLst>
      <p:ext uri="{BB962C8B-B14F-4D97-AF65-F5344CB8AC3E}">
        <p14:creationId xmlns:p14="http://schemas.microsoft.com/office/powerpoint/2010/main" val="1359218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E9FAF55B-8B36-4373-B093-3D1D7B869353}" type="datetime1">
              <a:rPr lang="fr-FR" smtClean="0"/>
              <a:t>08/12/2017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45CDD1-B8D0-4CAC-9BED-B16354CE71C4}" type="slidenum">
              <a:rPr lang="fr-FR" smtClean="0"/>
              <a:t>‹Nr.›</a:t>
            </a:fld>
            <a:endParaRPr lang="fr-FR"/>
          </a:p>
        </p:txBody>
      </p:sp>
    </p:spTree>
    <p:extLst>
      <p:ext uri="{BB962C8B-B14F-4D97-AF65-F5344CB8AC3E}">
        <p14:creationId xmlns:p14="http://schemas.microsoft.com/office/powerpoint/2010/main" val="2076544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DD516D5-BAA5-4260-8C07-033569E645FF}" type="datetime1">
              <a:rPr lang="fr-FR" smtClean="0"/>
              <a:t>08/12/2017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45CDD1-B8D0-4CAC-9BED-B16354CE71C4}" type="slidenum">
              <a:rPr lang="fr-FR" smtClean="0"/>
              <a:t>‹Nr.›</a:t>
            </a:fld>
            <a:endParaRPr lang="fr-FR"/>
          </a:p>
        </p:txBody>
      </p:sp>
    </p:spTree>
    <p:extLst>
      <p:ext uri="{BB962C8B-B14F-4D97-AF65-F5344CB8AC3E}">
        <p14:creationId xmlns:p14="http://schemas.microsoft.com/office/powerpoint/2010/main" val="4098656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877A650-D1A5-4B44-A4FE-E08525472D84}" type="datetime1">
              <a:rPr lang="fr-FR" smtClean="0"/>
              <a:t>08/12/2017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45CDD1-B8D0-4CAC-9BED-B16354CE71C4}" type="slidenum">
              <a:rPr lang="fr-FR" smtClean="0"/>
              <a:t>‹Nr.›</a:t>
            </a:fld>
            <a:endParaRPr lang="fr-FR"/>
          </a:p>
        </p:txBody>
      </p:sp>
    </p:spTree>
    <p:extLst>
      <p:ext uri="{BB962C8B-B14F-4D97-AF65-F5344CB8AC3E}">
        <p14:creationId xmlns:p14="http://schemas.microsoft.com/office/powerpoint/2010/main" val="1422384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EAEE1F2-B7EA-412C-B878-9027F92C86E6}" type="datetime1">
              <a:rPr lang="fr-FR" smtClean="0"/>
              <a:t>08/12/2017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45CDD1-B8D0-4CAC-9BED-B16354CE71C4}" type="slidenum">
              <a:rPr lang="fr-FR" smtClean="0"/>
              <a:t>‹Nr.›</a:t>
            </a:fld>
            <a:endParaRPr lang="fr-FR"/>
          </a:p>
        </p:txBody>
      </p:sp>
    </p:spTree>
    <p:extLst>
      <p:ext uri="{BB962C8B-B14F-4D97-AF65-F5344CB8AC3E}">
        <p14:creationId xmlns:p14="http://schemas.microsoft.com/office/powerpoint/2010/main" val="1046291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1EBE79CA-7FF3-41ED-BF5F-BF347175D0A4}" type="datetime1">
              <a:rPr lang="fr-FR" smtClean="0"/>
              <a:t>08/12/2017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45CDD1-B8D0-4CAC-9BED-B16354CE71C4}" type="slidenum">
              <a:rPr lang="fr-FR" smtClean="0"/>
              <a:t>‹Nr.›</a:t>
            </a:fld>
            <a:endParaRPr lang="fr-FR"/>
          </a:p>
        </p:txBody>
      </p:sp>
    </p:spTree>
    <p:extLst>
      <p:ext uri="{BB962C8B-B14F-4D97-AF65-F5344CB8AC3E}">
        <p14:creationId xmlns:p14="http://schemas.microsoft.com/office/powerpoint/2010/main" val="74520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1EF4F03-2625-40AB-A42E-2AB4EBB9D480}" type="datetime1">
              <a:rPr lang="fr-FR" smtClean="0"/>
              <a:t>08/12/2017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45CDD1-B8D0-4CAC-9BED-B16354CE71C4}" type="slidenum">
              <a:rPr lang="fr-FR" smtClean="0"/>
              <a:t>‹Nr.›</a:t>
            </a:fld>
            <a:endParaRPr lang="fr-FR"/>
          </a:p>
        </p:txBody>
      </p:sp>
    </p:spTree>
    <p:extLst>
      <p:ext uri="{BB962C8B-B14F-4D97-AF65-F5344CB8AC3E}">
        <p14:creationId xmlns:p14="http://schemas.microsoft.com/office/powerpoint/2010/main" val="284680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550DAD7-31A0-418B-B9D2-B935B91D59E3}" type="datetime1">
              <a:rPr lang="fr-FR" smtClean="0"/>
              <a:t>08/12/2017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F45CDD1-B8D0-4CAC-9BED-B16354CE71C4}" type="slidenum">
              <a:rPr lang="fr-FR" smtClean="0"/>
              <a:t>‹Nr.›</a:t>
            </a:fld>
            <a:endParaRPr lang="fr-FR"/>
          </a:p>
        </p:txBody>
      </p:sp>
    </p:spTree>
    <p:extLst>
      <p:ext uri="{BB962C8B-B14F-4D97-AF65-F5344CB8AC3E}">
        <p14:creationId xmlns:p14="http://schemas.microsoft.com/office/powerpoint/2010/main" val="351858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1BA743E-6251-4656-A4B0-B9F3AED1D686}" type="datetime1">
              <a:rPr lang="fr-FR" smtClean="0"/>
              <a:t>08/12/2017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F45CDD1-B8D0-4CAC-9BED-B16354CE71C4}" type="slidenum">
              <a:rPr lang="fr-FR" smtClean="0"/>
              <a:t>‹Nr.›</a:t>
            </a:fld>
            <a:endParaRPr lang="fr-FR"/>
          </a:p>
        </p:txBody>
      </p:sp>
    </p:spTree>
    <p:extLst>
      <p:ext uri="{BB962C8B-B14F-4D97-AF65-F5344CB8AC3E}">
        <p14:creationId xmlns:p14="http://schemas.microsoft.com/office/powerpoint/2010/main" val="250873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20E7E72-C38B-487B-ABEE-91CD257E901C}" type="datetime1">
              <a:rPr lang="fr-FR" smtClean="0"/>
              <a:t>08/12/2017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F45CDD1-B8D0-4CAC-9BED-B16354CE71C4}" type="slidenum">
              <a:rPr lang="fr-FR" smtClean="0"/>
              <a:t>‹Nr.›</a:t>
            </a:fld>
            <a:endParaRPr lang="fr-FR"/>
          </a:p>
        </p:txBody>
      </p:sp>
    </p:spTree>
    <p:extLst>
      <p:ext uri="{BB962C8B-B14F-4D97-AF65-F5344CB8AC3E}">
        <p14:creationId xmlns:p14="http://schemas.microsoft.com/office/powerpoint/2010/main" val="61051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DE6E1AB-4896-4789-BC7C-6D29C7CF1685}" type="datetime1">
              <a:rPr lang="fr-FR" smtClean="0"/>
              <a:t>08/12/2017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45CDD1-B8D0-4CAC-9BED-B16354CE71C4}" type="slidenum">
              <a:rPr lang="fr-FR" smtClean="0"/>
              <a:t>‹Nr.›</a:t>
            </a:fld>
            <a:endParaRPr lang="fr-FR"/>
          </a:p>
        </p:txBody>
      </p:sp>
    </p:spTree>
    <p:extLst>
      <p:ext uri="{BB962C8B-B14F-4D97-AF65-F5344CB8AC3E}">
        <p14:creationId xmlns:p14="http://schemas.microsoft.com/office/powerpoint/2010/main" val="3217081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F50D1792-6682-4FD5-B429-3044924F49C5}" type="datetime1">
              <a:rPr lang="fr-FR" smtClean="0"/>
              <a:t>08/12/2017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45CDD1-B8D0-4CAC-9BED-B16354CE71C4}" type="slidenum">
              <a:rPr lang="fr-FR" smtClean="0"/>
              <a:t>‹Nr.›</a:t>
            </a:fld>
            <a:endParaRPr lang="fr-FR"/>
          </a:p>
        </p:txBody>
      </p:sp>
    </p:spTree>
    <p:extLst>
      <p:ext uri="{BB962C8B-B14F-4D97-AF65-F5344CB8AC3E}">
        <p14:creationId xmlns:p14="http://schemas.microsoft.com/office/powerpoint/2010/main" val="29393112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C064E-8F3E-4317-BC56-72A7711B0197}" type="datetime1">
              <a:rPr lang="fr-FR" smtClean="0"/>
              <a:t>08/12/2017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5CDD1-B8D0-4CAC-9BED-B16354CE71C4}" type="slidenum">
              <a:rPr lang="fr-FR" smtClean="0"/>
              <a:t>‹Nr.›</a:t>
            </a:fld>
            <a:endParaRPr lang="fr-FR"/>
          </a:p>
        </p:txBody>
      </p:sp>
    </p:spTree>
    <p:extLst>
      <p:ext uri="{BB962C8B-B14F-4D97-AF65-F5344CB8AC3E}">
        <p14:creationId xmlns:p14="http://schemas.microsoft.com/office/powerpoint/2010/main" val="4294229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tiff"/><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1" Type="http://schemas.openxmlformats.org/officeDocument/2006/relationships/diagramColors" Target="../diagrams/colors3.xml"/><Relationship Id="rId12"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diagramData" Target="../diagrams/data3.xml"/><Relationship Id="rId9" Type="http://schemas.openxmlformats.org/officeDocument/2006/relationships/diagramLayout" Target="../diagrams/layout3.xml"/><Relationship Id="rId10"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847560" y="1678790"/>
            <a:ext cx="9144000" cy="2387600"/>
          </a:xfrm>
        </p:spPr>
        <p:txBody>
          <a:bodyPr anchor="ctr">
            <a:normAutofit/>
          </a:bodyPr>
          <a:lstStyle/>
          <a:p>
            <a:r>
              <a:rPr lang="fr-FR" sz="3600" b="1" dirty="0" err="1">
                <a:solidFill>
                  <a:srgbClr val="C00000"/>
                </a:solidFill>
              </a:rPr>
              <a:t>Zum</a:t>
            </a:r>
            <a:r>
              <a:rPr lang="fr-FR" sz="3600" b="1" dirty="0">
                <a:solidFill>
                  <a:srgbClr val="C00000"/>
                </a:solidFill>
              </a:rPr>
              <a:t> </a:t>
            </a:r>
            <a:r>
              <a:rPr lang="fr-FR" sz="3600" b="1" dirty="0" err="1">
                <a:solidFill>
                  <a:srgbClr val="C00000"/>
                </a:solidFill>
              </a:rPr>
              <a:t>Zusammenspiel</a:t>
            </a:r>
            <a:r>
              <a:rPr lang="fr-FR" sz="3600" b="1" dirty="0">
                <a:solidFill>
                  <a:srgbClr val="C00000"/>
                </a:solidFill>
              </a:rPr>
              <a:t> von </a:t>
            </a:r>
            <a:r>
              <a:rPr lang="fr-FR" sz="3600" b="1" dirty="0" err="1">
                <a:solidFill>
                  <a:srgbClr val="C00000"/>
                </a:solidFill>
              </a:rPr>
              <a:t>Textsorten</a:t>
            </a:r>
            <a:r>
              <a:rPr lang="fr-FR" sz="3600" b="1" dirty="0">
                <a:solidFill>
                  <a:srgbClr val="C00000"/>
                </a:solidFill>
              </a:rPr>
              <a:t>- </a:t>
            </a:r>
            <a:r>
              <a:rPr lang="fr-FR" sz="3600" b="1" dirty="0" err="1">
                <a:solidFill>
                  <a:srgbClr val="C00000"/>
                </a:solidFill>
              </a:rPr>
              <a:t>und</a:t>
            </a:r>
            <a:r>
              <a:rPr lang="fr-FR" sz="3600" b="1" dirty="0">
                <a:solidFill>
                  <a:srgbClr val="C00000"/>
                </a:solidFill>
              </a:rPr>
              <a:t> </a:t>
            </a:r>
            <a:r>
              <a:rPr lang="fr-FR" sz="3600" b="1" smtClean="0">
                <a:solidFill>
                  <a:srgbClr val="C00000"/>
                </a:solidFill>
              </a:rPr>
              <a:t>Kulturspezifika</a:t>
            </a:r>
            <a:r>
              <a:rPr lang="fr-FR" sz="3600" b="1" dirty="0">
                <a:solidFill>
                  <a:srgbClr val="C00000"/>
                </a:solidFill>
              </a:rPr>
              <a:t/>
            </a:r>
            <a:br>
              <a:rPr lang="fr-FR" sz="3600" b="1" dirty="0">
                <a:solidFill>
                  <a:srgbClr val="C00000"/>
                </a:solidFill>
              </a:rPr>
            </a:br>
            <a:r>
              <a:rPr lang="fr-FR" sz="3600" b="1" dirty="0">
                <a:solidFill>
                  <a:srgbClr val="C00000"/>
                </a:solidFill>
              </a:rPr>
              <a:t>in der </a:t>
            </a:r>
            <a:r>
              <a:rPr lang="fr-FR" sz="3600" b="1" dirty="0" err="1">
                <a:solidFill>
                  <a:srgbClr val="C00000"/>
                </a:solidFill>
              </a:rPr>
              <a:t>Übersetzung</a:t>
            </a:r>
            <a:r>
              <a:rPr lang="fr-FR" sz="3600" b="1" dirty="0">
                <a:solidFill>
                  <a:srgbClr val="C00000"/>
                </a:solidFill>
              </a:rPr>
              <a:t> von </a:t>
            </a:r>
            <a:r>
              <a:rPr lang="fr-FR" sz="3600" b="1" dirty="0" err="1">
                <a:solidFill>
                  <a:srgbClr val="C00000"/>
                </a:solidFill>
              </a:rPr>
              <a:t>Weinbesprechungen</a:t>
            </a:r>
            <a:endParaRPr lang="fr-FR" sz="3600" b="1" dirty="0">
              <a:solidFill>
                <a:srgbClr val="C00000"/>
              </a:solidFill>
            </a:endParaRPr>
          </a:p>
        </p:txBody>
      </p:sp>
      <p:sp>
        <p:nvSpPr>
          <p:cNvPr id="3" name="Sous-titre 2"/>
          <p:cNvSpPr>
            <a:spLocks noGrp="1"/>
          </p:cNvSpPr>
          <p:nvPr>
            <p:ph type="subTitle" idx="1"/>
          </p:nvPr>
        </p:nvSpPr>
        <p:spPr>
          <a:xfrm>
            <a:off x="3604515" y="5158169"/>
            <a:ext cx="5630091" cy="1590973"/>
          </a:xfrm>
        </p:spPr>
        <p:txBody>
          <a:bodyPr>
            <a:normAutofit/>
          </a:bodyPr>
          <a:lstStyle/>
          <a:p>
            <a:pPr algn="just"/>
            <a:r>
              <a:rPr lang="fr-FR" sz="1600" b="1" dirty="0"/>
              <a:t>Laurent GAUTIER</a:t>
            </a:r>
            <a:r>
              <a:rPr lang="fr-FR" sz="1600" dirty="0">
                <a:solidFill>
                  <a:schemeClr val="bg2">
                    <a:lumMod val="50000"/>
                  </a:schemeClr>
                </a:solidFill>
              </a:rPr>
              <a:t>, Prof. Dr.,</a:t>
            </a:r>
            <a:r>
              <a:rPr lang="fr-FR" sz="1600" dirty="0"/>
              <a:t> </a:t>
            </a:r>
            <a:r>
              <a:rPr lang="fr-FR" sz="1600" dirty="0">
                <a:solidFill>
                  <a:schemeClr val="bg2">
                    <a:lumMod val="50000"/>
                  </a:schemeClr>
                </a:solidFill>
              </a:rPr>
              <a:t>Centre </a:t>
            </a:r>
            <a:r>
              <a:rPr lang="fr-FR" sz="1600" dirty="0" err="1">
                <a:solidFill>
                  <a:schemeClr val="bg2">
                    <a:lumMod val="50000"/>
                  </a:schemeClr>
                </a:solidFill>
              </a:rPr>
              <a:t>Interlangues</a:t>
            </a:r>
            <a:r>
              <a:rPr lang="fr-FR" sz="1600" dirty="0">
                <a:solidFill>
                  <a:schemeClr val="bg2">
                    <a:lumMod val="50000"/>
                  </a:schemeClr>
                </a:solidFill>
              </a:rPr>
              <a:t> Texte Image Langage (UBFC, EA 4182)</a:t>
            </a:r>
            <a:endParaRPr lang="fr-FR" sz="1600" b="1" dirty="0"/>
          </a:p>
          <a:p>
            <a:pPr algn="just"/>
            <a:r>
              <a:rPr lang="fr-FR" sz="1600" b="1" dirty="0"/>
              <a:t>Matthieu BACH</a:t>
            </a:r>
            <a:r>
              <a:rPr lang="fr-FR" sz="1600" dirty="0">
                <a:solidFill>
                  <a:schemeClr val="bg2">
                    <a:lumMod val="50000"/>
                  </a:schemeClr>
                </a:solidFill>
              </a:rPr>
              <a:t>, </a:t>
            </a:r>
            <a:r>
              <a:rPr lang="fr-FR" sz="1600" dirty="0" err="1" smtClean="0">
                <a:solidFill>
                  <a:schemeClr val="bg2">
                    <a:lumMod val="50000"/>
                  </a:schemeClr>
                </a:solidFill>
              </a:rPr>
              <a:t>Doktorand</a:t>
            </a:r>
            <a:r>
              <a:rPr lang="fr-FR" sz="1600" dirty="0" smtClean="0">
                <a:solidFill>
                  <a:schemeClr val="bg2">
                    <a:lumMod val="50000"/>
                  </a:schemeClr>
                </a:solidFill>
              </a:rPr>
              <a:t>, </a:t>
            </a:r>
            <a:r>
              <a:rPr lang="fr-FR" sz="1600" dirty="0">
                <a:solidFill>
                  <a:schemeClr val="bg2">
                    <a:lumMod val="50000"/>
                  </a:schemeClr>
                </a:solidFill>
              </a:rPr>
              <a:t>Centre </a:t>
            </a:r>
            <a:r>
              <a:rPr lang="fr-FR" sz="1600" dirty="0" err="1">
                <a:solidFill>
                  <a:schemeClr val="bg2">
                    <a:lumMod val="50000"/>
                  </a:schemeClr>
                </a:solidFill>
              </a:rPr>
              <a:t>Interlangues</a:t>
            </a:r>
            <a:r>
              <a:rPr lang="fr-FR" sz="1600" dirty="0">
                <a:solidFill>
                  <a:schemeClr val="bg2">
                    <a:lumMod val="50000"/>
                  </a:schemeClr>
                </a:solidFill>
              </a:rPr>
              <a:t> Texte Image Langage (UBFC, EA 4182)</a:t>
            </a: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683" y="356964"/>
            <a:ext cx="1260498" cy="767328"/>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75249" y="408258"/>
            <a:ext cx="1311614" cy="798692"/>
          </a:xfrm>
          <a:prstGeom prst="rect">
            <a:avLst/>
          </a:prstGeom>
        </p:spPr>
      </p:pic>
      <p:sp>
        <p:nvSpPr>
          <p:cNvPr id="9" name="Sous-titre 2"/>
          <p:cNvSpPr txBox="1">
            <a:spLocks/>
          </p:cNvSpPr>
          <p:nvPr/>
        </p:nvSpPr>
        <p:spPr>
          <a:xfrm>
            <a:off x="3541437" y="3965502"/>
            <a:ext cx="5630091" cy="8217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pPr>
            <a:r>
              <a:rPr lang="fr-FR" sz="2000" dirty="0">
                <a:solidFill>
                  <a:schemeClr val="bg2">
                    <a:lumMod val="50000"/>
                  </a:schemeClr>
                </a:solidFill>
              </a:rPr>
              <a:t>Translata III</a:t>
            </a:r>
          </a:p>
          <a:p>
            <a:pPr>
              <a:lnSpc>
                <a:spcPct val="100000"/>
              </a:lnSpc>
            </a:pPr>
            <a:r>
              <a:rPr lang="fr-FR" sz="2000" dirty="0" err="1">
                <a:solidFill>
                  <a:schemeClr val="bg2">
                    <a:lumMod val="50000"/>
                  </a:schemeClr>
                </a:solidFill>
              </a:rPr>
              <a:t>Universität</a:t>
            </a:r>
            <a:r>
              <a:rPr lang="fr-FR" sz="2000" dirty="0">
                <a:solidFill>
                  <a:schemeClr val="bg2">
                    <a:lumMod val="50000"/>
                  </a:schemeClr>
                </a:solidFill>
              </a:rPr>
              <a:t> </a:t>
            </a:r>
            <a:r>
              <a:rPr lang="fr-FR" sz="2000" dirty="0" err="1">
                <a:solidFill>
                  <a:schemeClr val="bg2">
                    <a:lumMod val="50000"/>
                  </a:schemeClr>
                </a:solidFill>
              </a:rPr>
              <a:t>Innsbrück</a:t>
            </a:r>
            <a:endParaRPr lang="fr-FR" sz="2000" dirty="0">
              <a:solidFill>
                <a:schemeClr val="bg2">
                  <a:lumMod val="50000"/>
                </a:schemeClr>
              </a:solidFill>
            </a:endParaRPr>
          </a:p>
        </p:txBody>
      </p:sp>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3158" y="492956"/>
            <a:ext cx="1524762" cy="713994"/>
          </a:xfrm>
          <a:prstGeom prst="rect">
            <a:avLst/>
          </a:prstGeom>
        </p:spPr>
      </p:pic>
    </p:spTree>
    <p:extLst>
      <p:ext uri="{BB962C8B-B14F-4D97-AF65-F5344CB8AC3E}">
        <p14:creationId xmlns:p14="http://schemas.microsoft.com/office/powerpoint/2010/main" val="665751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a:solidFill>
                  <a:srgbClr val="C00000"/>
                </a:solidFill>
              </a:rPr>
              <a:t>4.	</a:t>
            </a:r>
            <a:r>
              <a:rPr lang="fr-FR" dirty="0" err="1">
                <a:solidFill>
                  <a:srgbClr val="C00000"/>
                </a:solidFill>
              </a:rPr>
              <a:t>Methodologie</a:t>
            </a:r>
            <a:endParaRPr lang="fr-FR" dirty="0">
              <a:solidFill>
                <a:srgbClr val="C00000"/>
              </a:solidFill>
            </a:endParaRPr>
          </a:p>
        </p:txBody>
      </p:sp>
      <p:sp>
        <p:nvSpPr>
          <p:cNvPr id="3" name="Espace réservé du contenu 2"/>
          <p:cNvSpPr>
            <a:spLocks noGrp="1"/>
          </p:cNvSpPr>
          <p:nvPr>
            <p:ph idx="1"/>
          </p:nvPr>
        </p:nvSpPr>
        <p:spPr>
          <a:xfrm>
            <a:off x="838200" y="1524413"/>
            <a:ext cx="10120178" cy="4928649"/>
          </a:xfrm>
        </p:spPr>
        <p:txBody>
          <a:bodyPr anchor="ctr">
            <a:normAutofit/>
          </a:bodyPr>
          <a:lstStyle/>
          <a:p>
            <a:r>
              <a:rPr lang="de-DE" dirty="0" smtClean="0"/>
              <a:t>Texte </a:t>
            </a:r>
            <a:r>
              <a:rPr lang="de-DE" dirty="0"/>
              <a:t>&gt; Textsorte &gt; Textmuster (Fix 2008)</a:t>
            </a:r>
          </a:p>
          <a:p>
            <a:endParaRPr lang="de-DE" dirty="0"/>
          </a:p>
          <a:p>
            <a:r>
              <a:rPr lang="de-DE" dirty="0"/>
              <a:t>Trichterförmige Drei-Ebenen-Analyse</a:t>
            </a:r>
          </a:p>
          <a:p>
            <a:endParaRPr lang="de-DE" dirty="0"/>
          </a:p>
          <a:p>
            <a:pPr marL="514350" indent="-514350">
              <a:buFont typeface="+mj-lt"/>
              <a:buAutoNum type="arabicPeriod"/>
            </a:pPr>
            <a:r>
              <a:rPr lang="de-DE" dirty="0" smtClean="0"/>
              <a:t>Handlungstypen </a:t>
            </a:r>
            <a:r>
              <a:rPr lang="de-DE" dirty="0"/>
              <a:t>(nach </a:t>
            </a:r>
            <a:r>
              <a:rPr lang="de-DE" dirty="0" err="1"/>
              <a:t>Motsch</a:t>
            </a:r>
            <a:r>
              <a:rPr lang="de-DE" dirty="0"/>
              <a:t> zit. </a:t>
            </a:r>
            <a:r>
              <a:rPr lang="de-DE" i="1" dirty="0"/>
              <a:t>in</a:t>
            </a:r>
            <a:r>
              <a:rPr lang="de-DE" dirty="0"/>
              <a:t> Fix 2008: </a:t>
            </a:r>
            <a:r>
              <a:rPr lang="de-DE" dirty="0" smtClean="0"/>
              <a:t>66)</a:t>
            </a:r>
            <a:r>
              <a:rPr lang="de-DE" dirty="0"/>
              <a:t> </a:t>
            </a:r>
          </a:p>
          <a:p>
            <a:pPr marL="514350" indent="-514350">
              <a:buFont typeface="+mj-lt"/>
              <a:buAutoNum type="arabicPeriod"/>
            </a:pPr>
            <a:r>
              <a:rPr lang="de-DE" dirty="0" smtClean="0"/>
              <a:t>Propositionaler Inhalt (</a:t>
            </a:r>
            <a:r>
              <a:rPr lang="de-DE" dirty="0"/>
              <a:t>nach von </a:t>
            </a:r>
            <a:r>
              <a:rPr lang="de-DE" dirty="0" err="1"/>
              <a:t>Polenz</a:t>
            </a:r>
            <a:r>
              <a:rPr lang="de-DE" dirty="0"/>
              <a:t> 2008)</a:t>
            </a:r>
          </a:p>
          <a:p>
            <a:pPr marL="514350" indent="-514350">
              <a:buFont typeface="+mj-lt"/>
              <a:buAutoNum type="arabicPeriod"/>
            </a:pPr>
            <a:r>
              <a:rPr lang="de-DE" dirty="0"/>
              <a:t>Stilistisch-</a:t>
            </a:r>
            <a:r>
              <a:rPr lang="de-DE" dirty="0" err="1"/>
              <a:t>formulative</a:t>
            </a:r>
            <a:r>
              <a:rPr lang="de-DE" dirty="0"/>
              <a:t> Grundelemente</a:t>
            </a:r>
          </a:p>
          <a:p>
            <a:pPr marL="0" indent="0" algn="ctr">
              <a:buNone/>
            </a:pPr>
            <a:endParaRPr lang="fr-FR" dirty="0"/>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10</a:t>
            </a:fld>
            <a:endParaRPr lang="fr-FR"/>
          </a:p>
        </p:txBody>
      </p:sp>
    </p:spTree>
    <p:extLst>
      <p:ext uri="{BB962C8B-B14F-4D97-AF65-F5344CB8AC3E}">
        <p14:creationId xmlns:p14="http://schemas.microsoft.com/office/powerpoint/2010/main" val="96096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idx="1"/>
          </p:nvPr>
        </p:nvSpPr>
        <p:spPr/>
        <p:txBody>
          <a:bodyPr anchor="ctr">
            <a:normAutofit/>
          </a:bodyPr>
          <a:lstStyle/>
          <a:p>
            <a:r>
              <a:rPr lang="de-DE" dirty="0" smtClean="0"/>
              <a:t>Texte </a:t>
            </a:r>
            <a:r>
              <a:rPr lang="de-DE" dirty="0"/>
              <a:t>&gt; Textsorte &gt; Textmuster (Fix 2008) </a:t>
            </a:r>
            <a:r>
              <a:rPr lang="de-DE" b="1" dirty="0"/>
              <a:t>+ Gautier (2009)</a:t>
            </a:r>
          </a:p>
          <a:p>
            <a:endParaRPr lang="de-DE" dirty="0"/>
          </a:p>
          <a:p>
            <a:r>
              <a:rPr lang="de-DE" dirty="0"/>
              <a:t>Trichterförmige </a:t>
            </a:r>
            <a:r>
              <a:rPr lang="de-DE" b="1" dirty="0"/>
              <a:t>Vier</a:t>
            </a:r>
            <a:r>
              <a:rPr lang="de-DE" dirty="0"/>
              <a:t>-Ebenen-Analyse</a:t>
            </a:r>
          </a:p>
          <a:p>
            <a:endParaRPr lang="de-DE" dirty="0"/>
          </a:p>
          <a:p>
            <a:pPr marL="514350" indent="-514350">
              <a:buFont typeface="+mj-lt"/>
              <a:buAutoNum type="arabicPeriod"/>
            </a:pPr>
            <a:r>
              <a:rPr lang="de-DE" dirty="0" smtClean="0"/>
              <a:t>Handlungstypen </a:t>
            </a:r>
            <a:r>
              <a:rPr lang="de-DE" dirty="0"/>
              <a:t>(nach </a:t>
            </a:r>
            <a:r>
              <a:rPr lang="de-DE" dirty="0" err="1" smtClean="0"/>
              <a:t>Motsch</a:t>
            </a:r>
            <a:r>
              <a:rPr lang="de-DE" dirty="0" smtClean="0"/>
              <a:t> zit. </a:t>
            </a:r>
            <a:r>
              <a:rPr lang="de-DE" i="1" dirty="0"/>
              <a:t>i</a:t>
            </a:r>
            <a:r>
              <a:rPr lang="de-DE" i="1" dirty="0" smtClean="0"/>
              <a:t>n</a:t>
            </a:r>
            <a:r>
              <a:rPr lang="de-DE" dirty="0" smtClean="0"/>
              <a:t> Fix 2008: 66)</a:t>
            </a:r>
            <a:endParaRPr lang="de-DE" dirty="0"/>
          </a:p>
          <a:p>
            <a:pPr marL="514350" indent="-514350">
              <a:buFont typeface="+mj-lt"/>
              <a:buAutoNum type="arabicPeriod"/>
            </a:pPr>
            <a:r>
              <a:rPr lang="de-DE" dirty="0" smtClean="0"/>
              <a:t>Propositionaler Inhalt </a:t>
            </a:r>
            <a:r>
              <a:rPr lang="de-DE" dirty="0"/>
              <a:t>(nach von </a:t>
            </a:r>
            <a:r>
              <a:rPr lang="de-DE" dirty="0" err="1"/>
              <a:t>Polenz</a:t>
            </a:r>
            <a:r>
              <a:rPr lang="de-DE" dirty="0"/>
              <a:t> 2008)</a:t>
            </a:r>
          </a:p>
          <a:p>
            <a:pPr marL="514350" indent="-514350">
              <a:buFont typeface="+mj-lt"/>
              <a:buAutoNum type="arabicPeriod"/>
            </a:pPr>
            <a:r>
              <a:rPr lang="de-DE" b="1" dirty="0"/>
              <a:t>Modus der Informationsstrukturierung </a:t>
            </a:r>
            <a:r>
              <a:rPr lang="de-DE" b="1" dirty="0" smtClean="0"/>
              <a:t>(nach Gautier 2009</a:t>
            </a:r>
            <a:r>
              <a:rPr lang="de-DE" b="1" dirty="0"/>
              <a:t>)</a:t>
            </a:r>
          </a:p>
          <a:p>
            <a:pPr marL="514350" indent="-514350">
              <a:buFont typeface="+mj-lt"/>
              <a:buAutoNum type="arabicPeriod"/>
            </a:pPr>
            <a:r>
              <a:rPr lang="de-DE" dirty="0"/>
              <a:t>Stilistisch-</a:t>
            </a:r>
            <a:r>
              <a:rPr lang="de-DE" dirty="0" err="1"/>
              <a:t>formulative</a:t>
            </a:r>
            <a:r>
              <a:rPr lang="de-DE" dirty="0"/>
              <a:t> Grundelemente</a:t>
            </a:r>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11</a:t>
            </a:fld>
            <a:endParaRPr lang="fr-FR"/>
          </a:p>
        </p:txBody>
      </p:sp>
    </p:spTree>
    <p:extLst>
      <p:ext uri="{BB962C8B-B14F-4D97-AF65-F5344CB8AC3E}">
        <p14:creationId xmlns:p14="http://schemas.microsoft.com/office/powerpoint/2010/main" val="2070302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idx="1"/>
          </p:nvPr>
        </p:nvSpPr>
        <p:spPr>
          <a:xfrm>
            <a:off x="568138" y="662118"/>
            <a:ext cx="10785662" cy="4928649"/>
          </a:xfrm>
        </p:spPr>
        <p:txBody>
          <a:bodyPr>
            <a:normAutofit/>
          </a:bodyPr>
          <a:lstStyle/>
          <a:p>
            <a:pPr algn="just"/>
            <a:r>
              <a:rPr lang="de-DE" dirty="0" err="1"/>
              <a:t>Korpuslinguistisch</a:t>
            </a:r>
            <a:r>
              <a:rPr lang="de-DE" dirty="0"/>
              <a:t> wird mit </a:t>
            </a:r>
            <a:r>
              <a:rPr lang="de-DE" dirty="0" smtClean="0"/>
              <a:t>der</a:t>
            </a:r>
            <a:r>
              <a:rPr lang="de-DE" dirty="0" smtClean="0">
                <a:solidFill>
                  <a:srgbClr val="FF0000"/>
                </a:solidFill>
              </a:rPr>
              <a:t> </a:t>
            </a:r>
            <a:r>
              <a:rPr lang="de-DE" dirty="0" smtClean="0"/>
              <a:t>Software </a:t>
            </a:r>
            <a:r>
              <a:rPr lang="de-DE" i="1" dirty="0" err="1"/>
              <a:t>ProtAnt</a:t>
            </a:r>
            <a:r>
              <a:rPr lang="de-DE" dirty="0"/>
              <a:t> (Anthony/Baker 2015, Anthony/Baker 2016) gearbeitet:</a:t>
            </a:r>
            <a:endParaRPr lang="fr-FR" dirty="0"/>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12</a:t>
            </a:fld>
            <a:endParaRPr lang="fr-FR"/>
          </a:p>
        </p:txBody>
      </p:sp>
      <p:pic>
        <p:nvPicPr>
          <p:cNvPr id="4" name="Bi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4562" y="1825854"/>
            <a:ext cx="5772813" cy="4622511"/>
          </a:xfrm>
          <a:prstGeom prst="rect">
            <a:avLst/>
          </a:prstGeom>
        </p:spPr>
      </p:pic>
      <p:pic>
        <p:nvPicPr>
          <p:cNvPr id="5" name="Bild 4"/>
          <p:cNvPicPr>
            <a:picLocks noChangeAspect="1"/>
          </p:cNvPicPr>
          <p:nvPr/>
        </p:nvPicPr>
        <p:blipFill>
          <a:blip r:embed="rId4"/>
          <a:stretch>
            <a:fillRect/>
          </a:stretch>
        </p:blipFill>
        <p:spPr>
          <a:xfrm>
            <a:off x="1123124" y="1825854"/>
            <a:ext cx="1270000" cy="1282700"/>
          </a:xfrm>
          <a:prstGeom prst="rect">
            <a:avLst/>
          </a:prstGeom>
        </p:spPr>
      </p:pic>
    </p:spTree>
    <p:extLst>
      <p:ext uri="{BB962C8B-B14F-4D97-AF65-F5344CB8AC3E}">
        <p14:creationId xmlns:p14="http://schemas.microsoft.com/office/powerpoint/2010/main" val="1352536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666023" y="30964"/>
            <a:ext cx="10515600" cy="1325563"/>
          </a:xfrm>
        </p:spPr>
        <p:txBody>
          <a:bodyPr/>
          <a:lstStyle/>
          <a:p>
            <a:r>
              <a:rPr lang="fr-FR" dirty="0">
                <a:solidFill>
                  <a:srgbClr val="C00000"/>
                </a:solidFill>
              </a:rPr>
              <a:t>5. 	</a:t>
            </a:r>
            <a:r>
              <a:rPr lang="fr-FR" dirty="0" err="1">
                <a:solidFill>
                  <a:srgbClr val="C00000"/>
                </a:solidFill>
              </a:rPr>
              <a:t>Diskussion</a:t>
            </a:r>
            <a:endParaRPr lang="fr-FR" dirty="0">
              <a:solidFill>
                <a:srgbClr val="C00000"/>
              </a:solidFill>
            </a:endParaRPr>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13</a:t>
            </a:fld>
            <a:endParaRPr lang="fr-FR" dirty="0"/>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3" name="Tabelle 2"/>
          <p:cNvGraphicFramePr>
            <a:graphicFrameLocks noGrp="1"/>
          </p:cNvGraphicFramePr>
          <p:nvPr>
            <p:extLst>
              <p:ext uri="{D42A27DB-BD31-4B8C-83A1-F6EECF244321}">
                <p14:modId xmlns:p14="http://schemas.microsoft.com/office/powerpoint/2010/main" val="250048734"/>
              </p:ext>
            </p:extLst>
          </p:nvPr>
        </p:nvGraphicFramePr>
        <p:xfrm>
          <a:off x="666023" y="1082675"/>
          <a:ext cx="10292354" cy="975360"/>
        </p:xfrm>
        <a:graphic>
          <a:graphicData uri="http://schemas.openxmlformats.org/drawingml/2006/table">
            <a:tbl>
              <a:tblPr firstRow="1" bandRow="1">
                <a:tableStyleId>{F5AB1C69-6EDB-4FF4-983F-18BD219EF322}</a:tableStyleId>
              </a:tblPr>
              <a:tblGrid>
                <a:gridCol w="2116702"/>
                <a:gridCol w="3979022"/>
                <a:gridCol w="4196630"/>
              </a:tblGrid>
              <a:tr h="464827">
                <a:tc>
                  <a:txBody>
                    <a:bodyPr/>
                    <a:lstStyle/>
                    <a:p>
                      <a:pPr algn="ctr"/>
                      <a:r>
                        <a:rPr lang="de-DE" sz="2800" dirty="0" smtClean="0"/>
                        <a:t>TM-Ebene</a:t>
                      </a:r>
                      <a:endParaRPr lang="de-DE" sz="2800" dirty="0"/>
                    </a:p>
                  </a:txBody>
                  <a:tcPr/>
                </a:tc>
                <a:tc>
                  <a:txBody>
                    <a:bodyPr/>
                    <a:lstStyle/>
                    <a:p>
                      <a:pPr algn="ctr"/>
                      <a:r>
                        <a:rPr lang="de-DE" sz="2800" dirty="0" smtClean="0"/>
                        <a:t>Fr</a:t>
                      </a:r>
                      <a:endParaRPr lang="de-DE" sz="2800" dirty="0"/>
                    </a:p>
                  </a:txBody>
                  <a:tcPr/>
                </a:tc>
                <a:tc>
                  <a:txBody>
                    <a:bodyPr/>
                    <a:lstStyle/>
                    <a:p>
                      <a:pPr algn="ctr"/>
                      <a:r>
                        <a:rPr lang="de-DE" sz="2800" dirty="0" smtClean="0"/>
                        <a:t>De</a:t>
                      </a:r>
                      <a:endParaRPr lang="de-DE" sz="2800" dirty="0"/>
                    </a:p>
                  </a:txBody>
                  <a:tcPr/>
                </a:tc>
              </a:tr>
              <a:tr h="412848">
                <a:tc>
                  <a:txBody>
                    <a:bodyPr/>
                    <a:lstStyle/>
                    <a:p>
                      <a:pPr algn="just"/>
                      <a:r>
                        <a:rPr lang="de-DE" sz="2400" dirty="0" smtClean="0"/>
                        <a:t>E1</a:t>
                      </a:r>
                      <a:endParaRPr lang="de-DE" sz="2400" dirty="0"/>
                    </a:p>
                  </a:txBody>
                  <a:tcPr anchor="ct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de-DE" sz="2400" cap="small" dirty="0" smtClean="0">
                          <a:latin typeface="Calibri" charset="0"/>
                          <a:ea typeface="Calibri" charset="0"/>
                          <a:cs typeface="Times New Roman" charset="0"/>
                        </a:rPr>
                        <a:t>informieren / vorstellen / schätzen / benoten</a:t>
                      </a:r>
                      <a:endParaRPr lang="de-DE" sz="2400" dirty="0" smtClean="0">
                        <a:effectLst/>
                        <a:latin typeface="Calibri" charset="0"/>
                        <a:ea typeface="Calibri" charset="0"/>
                        <a:cs typeface="Times New Roman" charset="0"/>
                      </a:endParaRPr>
                    </a:p>
                  </a:txBody>
                  <a:tcPr anchor="ctr"/>
                </a:tc>
                <a:tc hMerge="1">
                  <a:txBody>
                    <a:bodyPr/>
                    <a:lstStyle/>
                    <a:p>
                      <a:endParaRPr lang="de-DE"/>
                    </a:p>
                  </a:txBody>
                  <a:tcPr/>
                </a:tc>
              </a:tr>
            </a:tbl>
          </a:graphicData>
        </a:graphic>
      </p:graphicFrame>
      <p:sp>
        <p:nvSpPr>
          <p:cNvPr id="17" name="Rechteck 16"/>
          <p:cNvSpPr/>
          <p:nvPr/>
        </p:nvSpPr>
        <p:spPr>
          <a:xfrm>
            <a:off x="1844659" y="-841475"/>
            <a:ext cx="6048103" cy="461665"/>
          </a:xfrm>
          <a:prstGeom prst="rect">
            <a:avLst/>
          </a:prstGeom>
        </p:spPr>
        <p:txBody>
          <a:bodyPr wrap="square">
            <a:spAutoFit/>
          </a:bodyPr>
          <a:lstStyle/>
          <a:p>
            <a:pPr>
              <a:spcAft>
                <a:spcPts val="0"/>
              </a:spcAft>
            </a:pPr>
            <a:r>
              <a:rPr lang="de-DE" sz="2400" cap="small" dirty="0">
                <a:latin typeface="Calibri" charset="0"/>
                <a:ea typeface="Calibri" charset="0"/>
                <a:cs typeface="Times New Roman" charset="0"/>
              </a:rPr>
              <a:t>informieren / vorstellen / </a:t>
            </a:r>
            <a:r>
              <a:rPr lang="de-DE" sz="2400" cap="small" dirty="0" smtClean="0">
                <a:latin typeface="Calibri" charset="0"/>
                <a:ea typeface="Calibri" charset="0"/>
                <a:cs typeface="Times New Roman" charset="0"/>
              </a:rPr>
              <a:t>schätzen / benoten</a:t>
            </a:r>
            <a:endParaRPr lang="de-DE" sz="2400" dirty="0">
              <a:effectLst/>
              <a:latin typeface="Calibri" charset="0"/>
              <a:ea typeface="Calibri" charset="0"/>
              <a:cs typeface="Times New Roman" charset="0"/>
            </a:endParaRPr>
          </a:p>
        </p:txBody>
      </p:sp>
      <p:sp>
        <p:nvSpPr>
          <p:cNvPr id="18" name="Rechteck 17"/>
          <p:cNvSpPr/>
          <p:nvPr/>
        </p:nvSpPr>
        <p:spPr>
          <a:xfrm>
            <a:off x="1696808" y="2686756"/>
            <a:ext cx="8454029" cy="2862322"/>
          </a:xfrm>
          <a:prstGeom prst="rect">
            <a:avLst/>
          </a:prstGeom>
        </p:spPr>
        <p:txBody>
          <a:bodyPr wrap="square">
            <a:spAutoFit/>
          </a:bodyPr>
          <a:lstStyle/>
          <a:p>
            <a:pPr algn="just"/>
            <a:r>
              <a:rPr lang="de-DE" sz="2400" b="1" dirty="0" smtClean="0"/>
              <a:t>[</a:t>
            </a:r>
            <a:r>
              <a:rPr lang="de-DE" sz="2400" b="1" cap="small" dirty="0">
                <a:latin typeface="Calibri" charset="0"/>
                <a:ea typeface="Calibri" charset="0"/>
                <a:cs typeface="Times New Roman" charset="0"/>
              </a:rPr>
              <a:t>vorstellen </a:t>
            </a:r>
            <a:r>
              <a:rPr lang="de-DE" sz="2400" b="1" dirty="0" smtClean="0"/>
              <a:t>: </a:t>
            </a:r>
            <a:r>
              <a:rPr lang="de-DE" sz="2000" i="1" dirty="0" smtClean="0"/>
              <a:t>Der </a:t>
            </a:r>
            <a:r>
              <a:rPr lang="de-DE" sz="2000" i="1" dirty="0"/>
              <a:t>Markus Pfaffmann Grauburgunder </a:t>
            </a:r>
            <a:r>
              <a:rPr lang="de-DE" sz="2400" b="1" dirty="0" smtClean="0"/>
              <a:t>] </a:t>
            </a:r>
            <a:r>
              <a:rPr lang="de-DE" sz="2000" i="1" dirty="0" smtClean="0"/>
              <a:t>zeigt </a:t>
            </a:r>
            <a:r>
              <a:rPr lang="de-DE" sz="2000" i="1" dirty="0"/>
              <a:t>im Glas eine </a:t>
            </a:r>
            <a:r>
              <a:rPr lang="de-DE" sz="2400" b="1" dirty="0" smtClean="0"/>
              <a:t>[</a:t>
            </a:r>
            <a:r>
              <a:rPr lang="de-DE" sz="2400" b="1" cap="small" dirty="0">
                <a:latin typeface="Calibri" charset="0"/>
                <a:ea typeface="Calibri" charset="0"/>
                <a:cs typeface="Times New Roman" charset="0"/>
              </a:rPr>
              <a:t>schätzen </a:t>
            </a:r>
            <a:r>
              <a:rPr lang="de-DE" sz="2400" b="1" cap="small" dirty="0" smtClean="0">
                <a:latin typeface="Calibri" charset="0"/>
                <a:ea typeface="Calibri" charset="0"/>
                <a:cs typeface="Times New Roman" charset="0"/>
              </a:rPr>
              <a:t>: </a:t>
            </a:r>
            <a:r>
              <a:rPr lang="de-DE" sz="2000" i="1" dirty="0" smtClean="0"/>
              <a:t>schöne</a:t>
            </a:r>
            <a:r>
              <a:rPr lang="de-DE" sz="2000" i="1" dirty="0"/>
              <a:t>, hellgelbe Farbe. In der Nase entfalten sich leicht </a:t>
            </a:r>
            <a:r>
              <a:rPr lang="de-DE" sz="2000" i="1" dirty="0" err="1"/>
              <a:t>kräutrige</a:t>
            </a:r>
            <a:r>
              <a:rPr lang="de-DE" sz="2000" i="1" dirty="0"/>
              <a:t> Noten, die frisch und jung anmuten</a:t>
            </a:r>
            <a:r>
              <a:rPr lang="de-DE" sz="2000" i="1" dirty="0" smtClean="0"/>
              <a:t>.</a:t>
            </a:r>
            <a:endParaRPr lang="de-DE" sz="2000" i="1" dirty="0"/>
          </a:p>
          <a:p>
            <a:pPr algn="just"/>
            <a:r>
              <a:rPr lang="de-DE" sz="2000" i="1" dirty="0"/>
              <a:t>Am Gaumen überzeugt uns der Grauburgunder mit anregenden Fruchtaromen, einer angenehmen </a:t>
            </a:r>
            <a:r>
              <a:rPr lang="de-DE" sz="2000" i="1" dirty="0" err="1"/>
              <a:t>Mineralität</a:t>
            </a:r>
            <a:r>
              <a:rPr lang="de-DE" sz="2000" i="1" dirty="0"/>
              <a:t> und lebendigen Frische. Das Finale dieses faszinierenden Weißweins ist knackig und voller Frucht</a:t>
            </a:r>
            <a:r>
              <a:rPr lang="de-DE" sz="2000" dirty="0" smtClean="0"/>
              <a:t>, </a:t>
            </a:r>
            <a:r>
              <a:rPr lang="de-DE" sz="2400" b="1" dirty="0" smtClean="0"/>
              <a:t>]</a:t>
            </a:r>
            <a:r>
              <a:rPr lang="de-DE" sz="2000" dirty="0" smtClean="0"/>
              <a:t> </a:t>
            </a:r>
            <a:r>
              <a:rPr lang="de-DE" sz="2000" i="1" dirty="0"/>
              <a:t>das macht ihn zum </a:t>
            </a:r>
            <a:r>
              <a:rPr lang="de-DE" sz="2400" b="1" dirty="0" smtClean="0"/>
              <a:t>[</a:t>
            </a:r>
            <a:r>
              <a:rPr lang="de-DE" sz="2400" b="1" cap="small" dirty="0">
                <a:latin typeface="Calibri" charset="0"/>
                <a:ea typeface="Calibri" charset="0"/>
                <a:cs typeface="Times New Roman" charset="0"/>
              </a:rPr>
              <a:t>informieren </a:t>
            </a:r>
            <a:r>
              <a:rPr lang="de-DE" sz="2400" b="1" cap="small" dirty="0" smtClean="0">
                <a:latin typeface="Calibri" charset="0"/>
                <a:ea typeface="Calibri" charset="0"/>
                <a:cs typeface="Times New Roman" charset="0"/>
              </a:rPr>
              <a:t>:</a:t>
            </a:r>
            <a:r>
              <a:rPr lang="de-DE" sz="2000" cap="small" dirty="0" smtClean="0">
                <a:latin typeface="Calibri" charset="0"/>
                <a:ea typeface="Calibri" charset="0"/>
                <a:cs typeface="Times New Roman" charset="0"/>
              </a:rPr>
              <a:t> </a:t>
            </a:r>
            <a:r>
              <a:rPr lang="de-DE" sz="2000" i="1" dirty="0" smtClean="0"/>
              <a:t>idealen </a:t>
            </a:r>
            <a:r>
              <a:rPr lang="de-DE" sz="2000" i="1" dirty="0"/>
              <a:t>Begleiter zu frischen Salaten und Gemüsegerichten, wie z.B. zu frischem Spargel</a:t>
            </a:r>
            <a:r>
              <a:rPr lang="de-DE" sz="2000" dirty="0" smtClean="0"/>
              <a:t>.</a:t>
            </a:r>
            <a:r>
              <a:rPr lang="de-DE" sz="2400" b="1" dirty="0" smtClean="0"/>
              <a:t>]</a:t>
            </a:r>
            <a:endParaRPr lang="de-DE" sz="2000" b="1" dirty="0"/>
          </a:p>
        </p:txBody>
      </p:sp>
    </p:spTree>
    <p:extLst>
      <p:ext uri="{BB962C8B-B14F-4D97-AF65-F5344CB8AC3E}">
        <p14:creationId xmlns:p14="http://schemas.microsoft.com/office/powerpoint/2010/main" val="2003091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14</a:t>
            </a:fld>
            <a:endParaRPr lang="fr-FR" dirty="0"/>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3" name="Tabelle 2"/>
          <p:cNvGraphicFramePr>
            <a:graphicFrameLocks noGrp="1"/>
          </p:cNvGraphicFramePr>
          <p:nvPr>
            <p:extLst>
              <p:ext uri="{D42A27DB-BD31-4B8C-83A1-F6EECF244321}">
                <p14:modId xmlns:p14="http://schemas.microsoft.com/office/powerpoint/2010/main" val="493985948"/>
              </p:ext>
            </p:extLst>
          </p:nvPr>
        </p:nvGraphicFramePr>
        <p:xfrm>
          <a:off x="666023" y="1082675"/>
          <a:ext cx="10292354" cy="2164080"/>
        </p:xfrm>
        <a:graphic>
          <a:graphicData uri="http://schemas.openxmlformats.org/drawingml/2006/table">
            <a:tbl>
              <a:tblPr firstRow="1" bandRow="1">
                <a:tableStyleId>{F5AB1C69-6EDB-4FF4-983F-18BD219EF322}</a:tableStyleId>
              </a:tblPr>
              <a:tblGrid>
                <a:gridCol w="2116702"/>
                <a:gridCol w="3979022"/>
                <a:gridCol w="4196630"/>
              </a:tblGrid>
              <a:tr h="464827">
                <a:tc>
                  <a:txBody>
                    <a:bodyPr/>
                    <a:lstStyle/>
                    <a:p>
                      <a:pPr algn="ctr"/>
                      <a:r>
                        <a:rPr lang="de-DE" sz="2800" dirty="0" smtClean="0"/>
                        <a:t>TM-Ebene</a:t>
                      </a:r>
                      <a:endParaRPr lang="de-DE" sz="2800" dirty="0"/>
                    </a:p>
                  </a:txBody>
                  <a:tcPr/>
                </a:tc>
                <a:tc>
                  <a:txBody>
                    <a:bodyPr/>
                    <a:lstStyle/>
                    <a:p>
                      <a:pPr algn="ctr"/>
                      <a:r>
                        <a:rPr lang="de-DE" sz="2800" dirty="0" smtClean="0"/>
                        <a:t>Fr</a:t>
                      </a:r>
                      <a:endParaRPr lang="de-DE" sz="2800" dirty="0"/>
                    </a:p>
                  </a:txBody>
                  <a:tcPr/>
                </a:tc>
                <a:tc>
                  <a:txBody>
                    <a:bodyPr/>
                    <a:lstStyle/>
                    <a:p>
                      <a:pPr algn="ctr"/>
                      <a:r>
                        <a:rPr lang="de-DE" sz="2800" dirty="0" smtClean="0"/>
                        <a:t>De</a:t>
                      </a:r>
                      <a:endParaRPr lang="de-DE" sz="2800" dirty="0"/>
                    </a:p>
                  </a:txBody>
                  <a:tcPr/>
                </a:tc>
              </a:tr>
              <a:tr h="412848">
                <a:tc>
                  <a:txBody>
                    <a:bodyPr/>
                    <a:lstStyle/>
                    <a:p>
                      <a:pPr algn="just"/>
                      <a:r>
                        <a:rPr lang="de-DE" sz="2400" dirty="0" smtClean="0"/>
                        <a:t>E1</a:t>
                      </a:r>
                      <a:endParaRPr lang="de-DE" sz="2400" dirty="0"/>
                    </a:p>
                  </a:txBody>
                  <a:tcPr anchor="ct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de-DE" sz="2400" cap="small" dirty="0" smtClean="0">
                          <a:latin typeface="Calibri" charset="0"/>
                          <a:ea typeface="Calibri" charset="0"/>
                          <a:cs typeface="Times New Roman" charset="0"/>
                        </a:rPr>
                        <a:t>informieren / vorstellen / schätzen / benoten</a:t>
                      </a:r>
                      <a:endParaRPr lang="de-DE" sz="2400" dirty="0" smtClean="0">
                        <a:effectLst/>
                        <a:latin typeface="Calibri" charset="0"/>
                        <a:ea typeface="Calibri" charset="0"/>
                        <a:cs typeface="Times New Roman" charset="0"/>
                      </a:endParaRPr>
                    </a:p>
                  </a:txBody>
                  <a:tcPr anchor="ctr"/>
                </a:tc>
                <a:tc hMerge="1">
                  <a:txBody>
                    <a:bodyPr/>
                    <a:lstStyle/>
                    <a:p>
                      <a:endParaRPr lang="de-DE"/>
                    </a:p>
                  </a:txBody>
                  <a:tcPr/>
                </a:tc>
              </a:tr>
              <a:tr h="1066368">
                <a:tc>
                  <a:txBody>
                    <a:bodyPr/>
                    <a:lstStyle/>
                    <a:p>
                      <a:pPr algn="just"/>
                      <a:r>
                        <a:rPr lang="de-DE" sz="2400" dirty="0" smtClean="0"/>
                        <a:t>E2</a:t>
                      </a:r>
                      <a:endParaRPr lang="de-DE" sz="2400" dirty="0"/>
                    </a:p>
                  </a:txBody>
                  <a:tcPr anchor="ct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tab pos="1583690" algn="l"/>
                        </a:tabLst>
                        <a:defRPr/>
                      </a:pPr>
                      <a:r>
                        <a:rPr lang="de-DE" sz="2400" cap="small" dirty="0" err="1" smtClean="0">
                          <a:latin typeface="Calibri" charset="0"/>
                          <a:ea typeface="Calibri" charset="0"/>
                          <a:cs typeface="Times New Roman" charset="0"/>
                        </a:rPr>
                        <a:t>handlung</a:t>
                      </a:r>
                      <a:r>
                        <a:rPr lang="de-DE" sz="2400" dirty="0" smtClean="0">
                          <a:latin typeface="Calibri" charset="0"/>
                          <a:ea typeface="Calibri" charset="0"/>
                          <a:cs typeface="Times New Roman" charset="0"/>
                        </a:rPr>
                        <a:t> (Winzer) </a:t>
                      </a:r>
                      <a:r>
                        <a:rPr lang="de-DE" sz="2400" cap="small" baseline="0" dirty="0" smtClean="0">
                          <a:latin typeface="Calibri" charset="0"/>
                          <a:ea typeface="Calibri" charset="0"/>
                          <a:cs typeface="Times New Roman" charset="0"/>
                        </a:rPr>
                        <a:t>           </a:t>
                      </a:r>
                      <a:r>
                        <a:rPr lang="de-DE" sz="2400" cap="small" dirty="0" err="1" smtClean="0">
                          <a:latin typeface="Calibri" charset="0"/>
                          <a:ea typeface="Calibri" charset="0"/>
                          <a:cs typeface="Times New Roman" charset="0"/>
                        </a:rPr>
                        <a:t>eigenschaft</a:t>
                      </a:r>
                      <a:r>
                        <a:rPr lang="de-DE" sz="2400" dirty="0" smtClean="0">
                          <a:latin typeface="Calibri" charset="0"/>
                          <a:ea typeface="Calibri" charset="0"/>
                          <a:cs typeface="Times New Roman" charset="0"/>
                        </a:rPr>
                        <a:t> (Winzer)</a:t>
                      </a:r>
                    </a:p>
                    <a:p>
                      <a:pPr algn="just">
                        <a:spcAft>
                          <a:spcPts val="0"/>
                        </a:spcAft>
                        <a:tabLst>
                          <a:tab pos="1583690" algn="l"/>
                        </a:tabLst>
                      </a:pPr>
                      <a:r>
                        <a:rPr lang="de-DE" sz="2400" cap="small" dirty="0" smtClean="0">
                          <a:latin typeface="Calibri" charset="0"/>
                          <a:ea typeface="Calibri" charset="0"/>
                          <a:cs typeface="Times New Roman" charset="0"/>
                        </a:rPr>
                        <a:t>zustand</a:t>
                      </a:r>
                      <a:r>
                        <a:rPr lang="de-DE" sz="2400" dirty="0" smtClean="0">
                          <a:latin typeface="Calibri" charset="0"/>
                          <a:ea typeface="Calibri" charset="0"/>
                          <a:cs typeface="Times New Roman" charset="0"/>
                        </a:rPr>
                        <a:t> (Wein)                   </a:t>
                      </a:r>
                      <a:r>
                        <a:rPr lang="de-DE" sz="2400" cap="small" dirty="0" err="1" smtClean="0">
                          <a:latin typeface="Calibri" charset="0"/>
                          <a:ea typeface="Calibri" charset="0"/>
                          <a:cs typeface="Times New Roman" charset="0"/>
                        </a:rPr>
                        <a:t>eigenschaft</a:t>
                      </a:r>
                      <a:r>
                        <a:rPr lang="de-DE" sz="2400" dirty="0" smtClean="0">
                          <a:latin typeface="Calibri" charset="0"/>
                          <a:ea typeface="Calibri" charset="0"/>
                          <a:cs typeface="Times New Roman" charset="0"/>
                        </a:rPr>
                        <a:t> (Wein)</a:t>
                      </a:r>
                    </a:p>
                    <a:p>
                      <a:pPr algn="just">
                        <a:spcAft>
                          <a:spcPts val="0"/>
                        </a:spcAft>
                        <a:tabLst>
                          <a:tab pos="1583690" algn="l"/>
                        </a:tabLst>
                      </a:pPr>
                      <a:r>
                        <a:rPr lang="de-DE" sz="2400" cap="small" dirty="0" smtClean="0">
                          <a:latin typeface="Calibri" charset="0"/>
                          <a:ea typeface="Calibri" charset="0"/>
                          <a:cs typeface="Times New Roman" charset="0"/>
                        </a:rPr>
                        <a:t>zustand</a:t>
                      </a:r>
                      <a:r>
                        <a:rPr lang="de-DE" sz="2400" dirty="0" smtClean="0">
                          <a:latin typeface="Calibri" charset="0"/>
                          <a:ea typeface="Calibri" charset="0"/>
                          <a:cs typeface="Times New Roman" charset="0"/>
                        </a:rPr>
                        <a:t> (Weingut)</a:t>
                      </a:r>
                    </a:p>
                  </a:txBody>
                  <a:tcPr anchor="ctr"/>
                </a:tc>
                <a:tc hMerge="1">
                  <a:txBody>
                    <a:bodyPr/>
                    <a:lstStyle/>
                    <a:p>
                      <a:endParaRPr lang="de-DE"/>
                    </a:p>
                  </a:txBody>
                  <a:tcPr/>
                </a:tc>
              </a:tr>
            </a:tbl>
          </a:graphicData>
        </a:graphic>
      </p:graphicFrame>
      <p:sp>
        <p:nvSpPr>
          <p:cNvPr id="17" name="Rechteck 16"/>
          <p:cNvSpPr/>
          <p:nvPr/>
        </p:nvSpPr>
        <p:spPr>
          <a:xfrm>
            <a:off x="1844659" y="-841475"/>
            <a:ext cx="6048103" cy="461665"/>
          </a:xfrm>
          <a:prstGeom prst="rect">
            <a:avLst/>
          </a:prstGeom>
        </p:spPr>
        <p:txBody>
          <a:bodyPr wrap="square">
            <a:spAutoFit/>
          </a:bodyPr>
          <a:lstStyle/>
          <a:p>
            <a:pPr>
              <a:spcAft>
                <a:spcPts val="0"/>
              </a:spcAft>
            </a:pPr>
            <a:r>
              <a:rPr lang="de-DE" sz="2400" cap="small" dirty="0">
                <a:latin typeface="Calibri" charset="0"/>
                <a:ea typeface="Calibri" charset="0"/>
                <a:cs typeface="Times New Roman" charset="0"/>
              </a:rPr>
              <a:t>informieren / vorstellen / </a:t>
            </a:r>
            <a:r>
              <a:rPr lang="de-DE" sz="2400" cap="small" dirty="0" smtClean="0">
                <a:latin typeface="Calibri" charset="0"/>
                <a:ea typeface="Calibri" charset="0"/>
                <a:cs typeface="Times New Roman" charset="0"/>
              </a:rPr>
              <a:t>schätzen / benoten</a:t>
            </a:r>
            <a:endParaRPr lang="de-DE" sz="2400" dirty="0">
              <a:effectLst/>
              <a:latin typeface="Calibri" charset="0"/>
              <a:ea typeface="Calibri" charset="0"/>
              <a:cs typeface="Times New Roman" charset="0"/>
            </a:endParaRPr>
          </a:p>
        </p:txBody>
      </p:sp>
      <p:sp>
        <p:nvSpPr>
          <p:cNvPr id="6" name="Rechteck 5"/>
          <p:cNvSpPr/>
          <p:nvPr/>
        </p:nvSpPr>
        <p:spPr>
          <a:xfrm>
            <a:off x="120092" y="3376390"/>
            <a:ext cx="4785476" cy="3477875"/>
          </a:xfrm>
          <a:prstGeom prst="rect">
            <a:avLst/>
          </a:prstGeom>
        </p:spPr>
        <p:txBody>
          <a:bodyPr wrap="square">
            <a:spAutoFit/>
          </a:bodyPr>
          <a:lstStyle/>
          <a:p>
            <a:pPr algn="just">
              <a:spcAft>
                <a:spcPts val="0"/>
              </a:spcAft>
            </a:pPr>
            <a:r>
              <a:rPr lang="de-DE" sz="2000" i="1" dirty="0">
                <a:latin typeface="Calibri" charset="0"/>
                <a:ea typeface="Calibri" charset="0"/>
                <a:cs typeface="Times New Roman" charset="0"/>
              </a:rPr>
              <a:t>Dieser Premiumwein ist ein wahres Schmuckstück für die Silvaner-Hochburg Franken: satte gelbe Frucht, </a:t>
            </a:r>
            <a:r>
              <a:rPr lang="de-DE" sz="2000" i="1" dirty="0" err="1">
                <a:latin typeface="Calibri" charset="0"/>
                <a:ea typeface="Calibri" charset="0"/>
                <a:cs typeface="Times New Roman" charset="0"/>
              </a:rPr>
              <a:t>florale</a:t>
            </a:r>
            <a:r>
              <a:rPr lang="de-DE" sz="2000" i="1" dirty="0">
                <a:latin typeface="Calibri" charset="0"/>
                <a:ea typeface="Calibri" charset="0"/>
                <a:cs typeface="Times New Roman" charset="0"/>
              </a:rPr>
              <a:t> und vegetabile Noten, harmonische Säure und großartiger Trinkfluss. Der Stolz der Schwane-Inhaberfamilie Pfaff!</a:t>
            </a:r>
          </a:p>
          <a:p>
            <a:pPr algn="just">
              <a:spcAft>
                <a:spcPts val="0"/>
              </a:spcAft>
            </a:pPr>
            <a:r>
              <a:rPr lang="de-DE" sz="2000" i="1" dirty="0">
                <a:latin typeface="Calibri" charset="0"/>
                <a:ea typeface="Calibri" charset="0"/>
                <a:cs typeface="Times New Roman" charset="0"/>
              </a:rPr>
              <a:t>Das renommierte VDP-Weingut Zur Schwane mit über 600 Jahren Weinbautradition verfügt über beste Lagen in </a:t>
            </a:r>
            <a:r>
              <a:rPr lang="de-DE" sz="2000" i="1" dirty="0" err="1">
                <a:latin typeface="Calibri" charset="0"/>
                <a:ea typeface="Calibri" charset="0"/>
                <a:cs typeface="Times New Roman" charset="0"/>
              </a:rPr>
              <a:t>Volkach</a:t>
            </a:r>
            <a:r>
              <a:rPr lang="de-DE" sz="2000" i="1" dirty="0">
                <a:latin typeface="Calibri" charset="0"/>
                <a:ea typeface="Calibri" charset="0"/>
                <a:cs typeface="Times New Roman" charset="0"/>
              </a:rPr>
              <a:t> und </a:t>
            </a:r>
            <a:r>
              <a:rPr lang="de-DE" sz="2000" i="1" dirty="0" err="1">
                <a:latin typeface="Calibri" charset="0"/>
                <a:ea typeface="Calibri" charset="0"/>
                <a:cs typeface="Times New Roman" charset="0"/>
              </a:rPr>
              <a:t>Escherndorf</a:t>
            </a:r>
            <a:r>
              <a:rPr lang="de-DE" sz="2000" i="1" dirty="0">
                <a:latin typeface="Calibri" charset="0"/>
                <a:ea typeface="Calibri" charset="0"/>
                <a:cs typeface="Times New Roman" charset="0"/>
              </a:rPr>
              <a:t> und wird vom </a:t>
            </a:r>
            <a:r>
              <a:rPr lang="de-DE" sz="2000" i="1" dirty="0" err="1">
                <a:latin typeface="Calibri" charset="0"/>
                <a:ea typeface="Calibri" charset="0"/>
                <a:cs typeface="Times New Roman" charset="0"/>
              </a:rPr>
              <a:t>Gault&amp;Millau</a:t>
            </a:r>
            <a:r>
              <a:rPr lang="de-DE" sz="2000" i="1" dirty="0">
                <a:latin typeface="Calibri" charset="0"/>
                <a:ea typeface="Calibri" charset="0"/>
                <a:cs typeface="Times New Roman" charset="0"/>
              </a:rPr>
              <a:t> für seine “gute Kollektion” gelobt.</a:t>
            </a:r>
            <a:endParaRPr lang="de-DE" sz="2000" i="1" dirty="0">
              <a:effectLst/>
              <a:latin typeface="Calibri" charset="0"/>
              <a:ea typeface="Calibri" charset="0"/>
              <a:cs typeface="Times New Roman" charset="0"/>
            </a:endParaRPr>
          </a:p>
        </p:txBody>
      </p:sp>
      <p:sp>
        <p:nvSpPr>
          <p:cNvPr id="7" name="Textfeld 6"/>
          <p:cNvSpPr txBox="1"/>
          <p:nvPr/>
        </p:nvSpPr>
        <p:spPr>
          <a:xfrm>
            <a:off x="5069514" y="3503235"/>
            <a:ext cx="4841384" cy="3354765"/>
          </a:xfrm>
          <a:prstGeom prst="rect">
            <a:avLst/>
          </a:prstGeom>
          <a:noFill/>
        </p:spPr>
        <p:txBody>
          <a:bodyPr wrap="square" rtlCol="0">
            <a:spAutoFit/>
          </a:bodyPr>
          <a:lstStyle/>
          <a:p>
            <a:r>
              <a:rPr lang="de-DE" dirty="0" smtClean="0"/>
              <a:t>PREMIUMWEIN </a:t>
            </a:r>
            <a:r>
              <a:rPr lang="de-DE" sz="2400" dirty="0" smtClean="0"/>
              <a:t>(Wein)</a:t>
            </a:r>
            <a:br>
              <a:rPr lang="de-DE" sz="2400" dirty="0" smtClean="0"/>
            </a:br>
            <a:r>
              <a:rPr lang="de-DE" dirty="0" smtClean="0"/>
              <a:t>WAHRES SCHMUCKSTÜCK </a:t>
            </a:r>
            <a:r>
              <a:rPr lang="de-DE" sz="2400" dirty="0" smtClean="0"/>
              <a:t>(Wein)</a:t>
            </a:r>
          </a:p>
          <a:p>
            <a:endParaRPr lang="de-DE" sz="2400" dirty="0"/>
          </a:p>
          <a:p>
            <a:r>
              <a:rPr lang="de-DE" sz="2000" dirty="0" smtClean="0"/>
              <a:t>SATTE GELBE FRUCHT </a:t>
            </a:r>
            <a:r>
              <a:rPr lang="de-DE" sz="2400" dirty="0" smtClean="0"/>
              <a:t>(Wein)</a:t>
            </a:r>
          </a:p>
          <a:p>
            <a:r>
              <a:rPr lang="de-DE" sz="2000" dirty="0" smtClean="0"/>
              <a:t>HARMONISCHE SÄURE </a:t>
            </a:r>
            <a:r>
              <a:rPr lang="de-DE" sz="2400" dirty="0" smtClean="0"/>
              <a:t>(Wein)</a:t>
            </a:r>
          </a:p>
          <a:p>
            <a:endParaRPr lang="de-DE" sz="2400" dirty="0"/>
          </a:p>
          <a:p>
            <a:r>
              <a:rPr lang="de-DE" sz="2000" dirty="0" smtClean="0"/>
              <a:t>RENOMIERTE VDP-WEINGUT </a:t>
            </a:r>
            <a:r>
              <a:rPr lang="de-DE" sz="2400" dirty="0" smtClean="0"/>
              <a:t>(Weingut)</a:t>
            </a:r>
            <a:br>
              <a:rPr lang="de-DE" sz="2400" dirty="0" smtClean="0"/>
            </a:br>
            <a:r>
              <a:rPr lang="de-DE" sz="2000" dirty="0" smtClean="0"/>
              <a:t>600 JAHREN WEINBAUTRADITION </a:t>
            </a:r>
            <a:r>
              <a:rPr lang="de-DE" sz="2400" dirty="0" smtClean="0"/>
              <a:t>(Weingut)</a:t>
            </a:r>
            <a:endParaRPr lang="de-DE" sz="2400" dirty="0"/>
          </a:p>
        </p:txBody>
      </p:sp>
      <p:sp>
        <p:nvSpPr>
          <p:cNvPr id="8" name="Rechteck 7"/>
          <p:cNvSpPr/>
          <p:nvPr/>
        </p:nvSpPr>
        <p:spPr>
          <a:xfrm>
            <a:off x="9751832" y="3681283"/>
            <a:ext cx="3203936" cy="2677656"/>
          </a:xfrm>
          <a:prstGeom prst="rect">
            <a:avLst/>
          </a:prstGeom>
        </p:spPr>
        <p:txBody>
          <a:bodyPr wrap="square">
            <a:spAutoFit/>
          </a:bodyPr>
          <a:lstStyle/>
          <a:p>
            <a:pPr algn="just">
              <a:spcAft>
                <a:spcPts val="0"/>
              </a:spcAft>
              <a:tabLst>
                <a:tab pos="1583690" algn="l"/>
              </a:tabLst>
            </a:pPr>
            <a:r>
              <a:rPr lang="de-DE" sz="2400" cap="small" dirty="0">
                <a:latin typeface="Calibri" charset="0"/>
                <a:ea typeface="Calibri" charset="0"/>
                <a:cs typeface="Times New Roman" charset="0"/>
              </a:rPr>
              <a:t>zustand</a:t>
            </a:r>
            <a:r>
              <a:rPr lang="de-DE" sz="2400" dirty="0">
                <a:latin typeface="Calibri" charset="0"/>
                <a:ea typeface="Calibri" charset="0"/>
                <a:cs typeface="Times New Roman" charset="0"/>
              </a:rPr>
              <a:t> (Wein)                   </a:t>
            </a:r>
            <a:endParaRPr lang="de-DE" sz="2400" dirty="0" smtClean="0">
              <a:latin typeface="Calibri" charset="0"/>
              <a:ea typeface="Calibri" charset="0"/>
              <a:cs typeface="Times New Roman" charset="0"/>
            </a:endParaRPr>
          </a:p>
          <a:p>
            <a:pPr algn="just">
              <a:spcAft>
                <a:spcPts val="0"/>
              </a:spcAft>
              <a:tabLst>
                <a:tab pos="1583690" algn="l"/>
              </a:tabLst>
            </a:pPr>
            <a:endParaRPr lang="de-DE" sz="2400" cap="small" dirty="0" smtClean="0">
              <a:latin typeface="Calibri" charset="0"/>
              <a:ea typeface="Calibri" charset="0"/>
              <a:cs typeface="Times New Roman" charset="0"/>
            </a:endParaRPr>
          </a:p>
          <a:p>
            <a:pPr algn="just">
              <a:spcAft>
                <a:spcPts val="0"/>
              </a:spcAft>
              <a:tabLst>
                <a:tab pos="1583690" algn="l"/>
              </a:tabLst>
            </a:pPr>
            <a:endParaRPr lang="de-DE" sz="2400" cap="small" dirty="0" smtClean="0">
              <a:latin typeface="Calibri" charset="0"/>
              <a:ea typeface="Calibri" charset="0"/>
              <a:cs typeface="Times New Roman" charset="0"/>
            </a:endParaRPr>
          </a:p>
          <a:p>
            <a:pPr algn="just">
              <a:spcAft>
                <a:spcPts val="0"/>
              </a:spcAft>
              <a:tabLst>
                <a:tab pos="1583690" algn="l"/>
              </a:tabLst>
            </a:pPr>
            <a:r>
              <a:rPr lang="de-DE" sz="2400" cap="small" dirty="0" err="1">
                <a:latin typeface="Calibri" charset="0"/>
                <a:ea typeface="Calibri" charset="0"/>
                <a:cs typeface="Times New Roman" charset="0"/>
              </a:rPr>
              <a:t>e</a:t>
            </a:r>
            <a:r>
              <a:rPr lang="de-DE" sz="2400" cap="small" dirty="0" err="1" smtClean="0">
                <a:latin typeface="Calibri" charset="0"/>
                <a:ea typeface="Calibri" charset="0"/>
                <a:cs typeface="Times New Roman" charset="0"/>
              </a:rPr>
              <a:t>igenschaft</a:t>
            </a:r>
            <a:r>
              <a:rPr lang="de-DE" sz="2400" dirty="0" smtClean="0">
                <a:latin typeface="Calibri" charset="0"/>
                <a:ea typeface="Calibri" charset="0"/>
                <a:cs typeface="Times New Roman" charset="0"/>
              </a:rPr>
              <a:t> </a:t>
            </a:r>
            <a:r>
              <a:rPr lang="de-DE" sz="2400" dirty="0">
                <a:latin typeface="Calibri" charset="0"/>
                <a:ea typeface="Calibri" charset="0"/>
                <a:cs typeface="Times New Roman" charset="0"/>
              </a:rPr>
              <a:t>(Wein</a:t>
            </a:r>
            <a:r>
              <a:rPr lang="de-DE" sz="2400" dirty="0" smtClean="0">
                <a:latin typeface="Calibri" charset="0"/>
                <a:ea typeface="Calibri" charset="0"/>
                <a:cs typeface="Times New Roman" charset="0"/>
              </a:rPr>
              <a:t>)</a:t>
            </a:r>
            <a:endParaRPr lang="de-DE" sz="2400" dirty="0">
              <a:latin typeface="Calibri" charset="0"/>
              <a:ea typeface="Calibri" charset="0"/>
              <a:cs typeface="Times New Roman" charset="0"/>
            </a:endParaRPr>
          </a:p>
          <a:p>
            <a:pPr algn="just">
              <a:spcAft>
                <a:spcPts val="0"/>
              </a:spcAft>
              <a:tabLst>
                <a:tab pos="1583690" algn="l"/>
              </a:tabLst>
            </a:pPr>
            <a:endParaRPr lang="de-DE" sz="2400" dirty="0" smtClean="0">
              <a:latin typeface="Calibri" charset="0"/>
              <a:ea typeface="Calibri" charset="0"/>
              <a:cs typeface="Times New Roman" charset="0"/>
            </a:endParaRPr>
          </a:p>
          <a:p>
            <a:pPr algn="just">
              <a:spcAft>
                <a:spcPts val="0"/>
              </a:spcAft>
              <a:tabLst>
                <a:tab pos="1583690" algn="l"/>
              </a:tabLst>
            </a:pPr>
            <a:endParaRPr lang="de-DE" sz="2400" dirty="0">
              <a:latin typeface="Calibri" charset="0"/>
              <a:ea typeface="Calibri" charset="0"/>
              <a:cs typeface="Times New Roman" charset="0"/>
            </a:endParaRPr>
          </a:p>
          <a:p>
            <a:pPr algn="just">
              <a:spcAft>
                <a:spcPts val="0"/>
              </a:spcAft>
              <a:tabLst>
                <a:tab pos="1583690" algn="l"/>
              </a:tabLst>
            </a:pPr>
            <a:r>
              <a:rPr lang="de-DE" sz="2400" cap="small" dirty="0">
                <a:latin typeface="Calibri" charset="0"/>
                <a:ea typeface="Calibri" charset="0"/>
                <a:cs typeface="Times New Roman" charset="0"/>
              </a:rPr>
              <a:t>zustand</a:t>
            </a:r>
            <a:r>
              <a:rPr lang="de-DE" sz="2400" dirty="0">
                <a:latin typeface="Calibri" charset="0"/>
                <a:ea typeface="Calibri" charset="0"/>
                <a:cs typeface="Times New Roman" charset="0"/>
              </a:rPr>
              <a:t> (Weingut)</a:t>
            </a:r>
          </a:p>
        </p:txBody>
      </p:sp>
      <p:sp>
        <p:nvSpPr>
          <p:cNvPr id="9" name="Geschweifte Klammer rechts 8"/>
          <p:cNvSpPr/>
          <p:nvPr/>
        </p:nvSpPr>
        <p:spPr>
          <a:xfrm>
            <a:off x="4667906" y="3376390"/>
            <a:ext cx="401608" cy="3345085"/>
          </a:xfrm>
          <a:prstGeom prst="rightBrace">
            <a:avLst/>
          </a:prstGeom>
          <a:noFill/>
          <a:ln>
            <a:solidFill>
              <a:srgbClr val="C00000"/>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de-DE">
              <a:solidFill>
                <a:srgbClr val="FF0000"/>
              </a:solidFill>
            </a:endParaRPr>
          </a:p>
        </p:txBody>
      </p:sp>
      <p:sp>
        <p:nvSpPr>
          <p:cNvPr id="18" name="Geschweifte Klammer rechts 17"/>
          <p:cNvSpPr/>
          <p:nvPr/>
        </p:nvSpPr>
        <p:spPr>
          <a:xfrm>
            <a:off x="9342497" y="3407743"/>
            <a:ext cx="401608" cy="3345085"/>
          </a:xfrm>
          <a:prstGeom prst="rightBrace">
            <a:avLst/>
          </a:prstGeom>
          <a:noFill/>
          <a:ln>
            <a:solidFill>
              <a:srgbClr val="C00000"/>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de-DE">
              <a:solidFill>
                <a:srgbClr val="FF0000"/>
              </a:solidFill>
            </a:endParaRPr>
          </a:p>
        </p:txBody>
      </p:sp>
    </p:spTree>
    <p:extLst>
      <p:ext uri="{BB962C8B-B14F-4D97-AF65-F5344CB8AC3E}">
        <p14:creationId xmlns:p14="http://schemas.microsoft.com/office/powerpoint/2010/main" val="1796928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isocèle 13"/>
          <p:cNvSpPr/>
          <p:nvPr/>
        </p:nvSpPr>
        <p:spPr>
          <a:xfrm rot="5400000">
            <a:off x="7474675" y="3907174"/>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15</a:t>
            </a:fld>
            <a:endParaRPr lang="fr-FR" dirty="0"/>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3" name="Tabelle 2"/>
          <p:cNvGraphicFramePr>
            <a:graphicFrameLocks noGrp="1"/>
          </p:cNvGraphicFramePr>
          <p:nvPr>
            <p:extLst>
              <p:ext uri="{D42A27DB-BD31-4B8C-83A1-F6EECF244321}">
                <p14:modId xmlns:p14="http://schemas.microsoft.com/office/powerpoint/2010/main" val="732063116"/>
              </p:ext>
            </p:extLst>
          </p:nvPr>
        </p:nvGraphicFramePr>
        <p:xfrm>
          <a:off x="666023" y="1082675"/>
          <a:ext cx="10292354" cy="3558561"/>
        </p:xfrm>
        <a:graphic>
          <a:graphicData uri="http://schemas.openxmlformats.org/drawingml/2006/table">
            <a:tbl>
              <a:tblPr firstRow="1" bandRow="1">
                <a:tableStyleId>{F5AB1C69-6EDB-4FF4-983F-18BD219EF322}</a:tableStyleId>
              </a:tblPr>
              <a:tblGrid>
                <a:gridCol w="2116702"/>
                <a:gridCol w="3979022"/>
                <a:gridCol w="4196630"/>
              </a:tblGrid>
              <a:tr h="464827">
                <a:tc>
                  <a:txBody>
                    <a:bodyPr/>
                    <a:lstStyle/>
                    <a:p>
                      <a:pPr algn="ctr"/>
                      <a:r>
                        <a:rPr lang="de-DE" sz="2800" dirty="0" smtClean="0"/>
                        <a:t>TM-Ebene</a:t>
                      </a:r>
                      <a:endParaRPr lang="de-DE" sz="2800" dirty="0"/>
                    </a:p>
                  </a:txBody>
                  <a:tcPr/>
                </a:tc>
                <a:tc>
                  <a:txBody>
                    <a:bodyPr/>
                    <a:lstStyle/>
                    <a:p>
                      <a:pPr algn="ctr"/>
                      <a:r>
                        <a:rPr lang="de-DE" sz="2800" dirty="0" smtClean="0"/>
                        <a:t>Fr</a:t>
                      </a:r>
                      <a:endParaRPr lang="de-DE" sz="2800" dirty="0"/>
                    </a:p>
                  </a:txBody>
                  <a:tcPr/>
                </a:tc>
                <a:tc>
                  <a:txBody>
                    <a:bodyPr/>
                    <a:lstStyle/>
                    <a:p>
                      <a:pPr algn="ctr"/>
                      <a:r>
                        <a:rPr lang="de-DE" sz="2800" dirty="0" smtClean="0"/>
                        <a:t>De</a:t>
                      </a:r>
                      <a:endParaRPr lang="de-DE" sz="2800" dirty="0"/>
                    </a:p>
                  </a:txBody>
                  <a:tcPr/>
                </a:tc>
              </a:tr>
              <a:tr h="412848">
                <a:tc>
                  <a:txBody>
                    <a:bodyPr/>
                    <a:lstStyle/>
                    <a:p>
                      <a:pPr algn="just"/>
                      <a:r>
                        <a:rPr lang="de-DE" sz="2400" dirty="0" smtClean="0"/>
                        <a:t>E1</a:t>
                      </a:r>
                      <a:endParaRPr lang="de-DE" sz="2400" dirty="0"/>
                    </a:p>
                  </a:txBody>
                  <a:tcPr anchor="ct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de-DE" sz="2400" cap="small" dirty="0" smtClean="0">
                          <a:latin typeface="Calibri" charset="0"/>
                          <a:ea typeface="Calibri" charset="0"/>
                          <a:cs typeface="Times New Roman" charset="0"/>
                        </a:rPr>
                        <a:t>informieren / vorstellen / schätzen / benoten</a:t>
                      </a:r>
                      <a:endParaRPr lang="de-DE" sz="2400" dirty="0" smtClean="0">
                        <a:effectLst/>
                        <a:latin typeface="Calibri" charset="0"/>
                        <a:ea typeface="Calibri" charset="0"/>
                        <a:cs typeface="Times New Roman" charset="0"/>
                      </a:endParaRPr>
                    </a:p>
                  </a:txBody>
                  <a:tcPr anchor="ctr"/>
                </a:tc>
                <a:tc hMerge="1">
                  <a:txBody>
                    <a:bodyPr/>
                    <a:lstStyle/>
                    <a:p>
                      <a:endParaRPr lang="de-DE"/>
                    </a:p>
                  </a:txBody>
                  <a:tcPr/>
                </a:tc>
              </a:tr>
              <a:tr h="1066368">
                <a:tc>
                  <a:txBody>
                    <a:bodyPr/>
                    <a:lstStyle/>
                    <a:p>
                      <a:pPr algn="just"/>
                      <a:r>
                        <a:rPr lang="de-DE" sz="2400" dirty="0" smtClean="0"/>
                        <a:t>E2</a:t>
                      </a:r>
                      <a:endParaRPr lang="de-DE" sz="2400" dirty="0"/>
                    </a:p>
                  </a:txBody>
                  <a:tcPr anchor="ct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tab pos="1583690" algn="l"/>
                        </a:tabLst>
                        <a:defRPr/>
                      </a:pPr>
                      <a:r>
                        <a:rPr lang="de-DE" sz="2400" cap="small" dirty="0" err="1" smtClean="0">
                          <a:latin typeface="Calibri" charset="0"/>
                          <a:ea typeface="Calibri" charset="0"/>
                          <a:cs typeface="Times New Roman" charset="0"/>
                        </a:rPr>
                        <a:t>handlung</a:t>
                      </a:r>
                      <a:r>
                        <a:rPr lang="de-DE" sz="2400" dirty="0" smtClean="0">
                          <a:latin typeface="Calibri" charset="0"/>
                          <a:ea typeface="Calibri" charset="0"/>
                          <a:cs typeface="Times New Roman" charset="0"/>
                        </a:rPr>
                        <a:t> (Winzer) </a:t>
                      </a:r>
                      <a:r>
                        <a:rPr lang="de-DE" sz="2400" cap="small" baseline="0" dirty="0" smtClean="0">
                          <a:latin typeface="Calibri" charset="0"/>
                          <a:ea typeface="Calibri" charset="0"/>
                          <a:cs typeface="Times New Roman" charset="0"/>
                        </a:rPr>
                        <a:t>           </a:t>
                      </a:r>
                      <a:r>
                        <a:rPr lang="de-DE" sz="2400" cap="small" dirty="0" err="1" smtClean="0">
                          <a:latin typeface="Calibri" charset="0"/>
                          <a:ea typeface="Calibri" charset="0"/>
                          <a:cs typeface="Times New Roman" charset="0"/>
                        </a:rPr>
                        <a:t>eigenschaft</a:t>
                      </a:r>
                      <a:r>
                        <a:rPr lang="de-DE" sz="2400" dirty="0" smtClean="0">
                          <a:latin typeface="Calibri" charset="0"/>
                          <a:ea typeface="Calibri" charset="0"/>
                          <a:cs typeface="Times New Roman" charset="0"/>
                        </a:rPr>
                        <a:t> (Winzer)</a:t>
                      </a:r>
                    </a:p>
                    <a:p>
                      <a:pPr algn="just">
                        <a:spcAft>
                          <a:spcPts val="0"/>
                        </a:spcAft>
                        <a:tabLst>
                          <a:tab pos="1583690" algn="l"/>
                        </a:tabLst>
                      </a:pPr>
                      <a:r>
                        <a:rPr lang="de-DE" sz="2400" cap="small" dirty="0" smtClean="0">
                          <a:latin typeface="Calibri" charset="0"/>
                          <a:ea typeface="Calibri" charset="0"/>
                          <a:cs typeface="Times New Roman" charset="0"/>
                        </a:rPr>
                        <a:t>zustand</a:t>
                      </a:r>
                      <a:r>
                        <a:rPr lang="de-DE" sz="2400" dirty="0" smtClean="0">
                          <a:latin typeface="Calibri" charset="0"/>
                          <a:ea typeface="Calibri" charset="0"/>
                          <a:cs typeface="Times New Roman" charset="0"/>
                        </a:rPr>
                        <a:t> (Wein)                   </a:t>
                      </a:r>
                      <a:r>
                        <a:rPr lang="de-DE" sz="2400" cap="small" dirty="0" err="1" smtClean="0">
                          <a:latin typeface="Calibri" charset="0"/>
                          <a:ea typeface="Calibri" charset="0"/>
                          <a:cs typeface="Times New Roman" charset="0"/>
                        </a:rPr>
                        <a:t>eigenschaft</a:t>
                      </a:r>
                      <a:r>
                        <a:rPr lang="de-DE" sz="2400" dirty="0" smtClean="0">
                          <a:latin typeface="Calibri" charset="0"/>
                          <a:ea typeface="Calibri" charset="0"/>
                          <a:cs typeface="Times New Roman" charset="0"/>
                        </a:rPr>
                        <a:t> (Wein)</a:t>
                      </a:r>
                    </a:p>
                    <a:p>
                      <a:pPr algn="just">
                        <a:spcAft>
                          <a:spcPts val="0"/>
                        </a:spcAft>
                        <a:tabLst>
                          <a:tab pos="1583690" algn="l"/>
                        </a:tabLst>
                      </a:pPr>
                      <a:r>
                        <a:rPr lang="de-DE" sz="2400" cap="small" dirty="0" smtClean="0">
                          <a:latin typeface="Calibri" charset="0"/>
                          <a:ea typeface="Calibri" charset="0"/>
                          <a:cs typeface="Times New Roman" charset="0"/>
                        </a:rPr>
                        <a:t>zustand</a:t>
                      </a:r>
                      <a:r>
                        <a:rPr lang="de-DE" sz="2400" dirty="0" smtClean="0">
                          <a:latin typeface="Calibri" charset="0"/>
                          <a:ea typeface="Calibri" charset="0"/>
                          <a:cs typeface="Times New Roman" charset="0"/>
                        </a:rPr>
                        <a:t> (Weingut)</a:t>
                      </a:r>
                    </a:p>
                  </a:txBody>
                  <a:tcPr anchor="ctr"/>
                </a:tc>
                <a:tc hMerge="1">
                  <a:txBody>
                    <a:bodyPr/>
                    <a:lstStyle/>
                    <a:p>
                      <a:endParaRPr lang="de-DE"/>
                    </a:p>
                  </a:txBody>
                  <a:tcPr/>
                </a:tc>
              </a:tr>
              <a:tr h="1394481">
                <a:tc>
                  <a:txBody>
                    <a:bodyPr/>
                    <a:lstStyle/>
                    <a:p>
                      <a:pPr algn="just"/>
                      <a:r>
                        <a:rPr lang="de-DE" sz="2400" dirty="0" smtClean="0"/>
                        <a:t>E3</a:t>
                      </a:r>
                      <a:endParaRPr lang="de-DE" sz="2400" dirty="0"/>
                    </a:p>
                  </a:txBody>
                  <a:tcPr anchor="ct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de-DE" sz="2400" dirty="0" smtClean="0"/>
                        <a:t>Progression mit durchlaufendem Thema + Struktur: technisch-informative Elemente &gt; Beschreibung(en) &gt; Schätzung des </a:t>
                      </a:r>
                      <a:r>
                        <a:rPr lang="de-DE" sz="2400" dirty="0" err="1" smtClean="0"/>
                        <a:t>Experts</a:t>
                      </a:r>
                      <a:endParaRPr lang="de-DE" sz="2400" dirty="0" smtClean="0"/>
                    </a:p>
                  </a:txBody>
                  <a:tcPr anchor="ctr"/>
                </a:tc>
                <a:tc hMerge="1">
                  <a:txBody>
                    <a:bodyPr/>
                    <a:lstStyle/>
                    <a:p>
                      <a:endParaRPr lang="de-DE"/>
                    </a:p>
                  </a:txBody>
                  <a:tcPr/>
                </a:tc>
              </a:tr>
            </a:tbl>
          </a:graphicData>
        </a:graphic>
      </p:graphicFrame>
      <p:sp>
        <p:nvSpPr>
          <p:cNvPr id="17" name="Rechteck 16"/>
          <p:cNvSpPr/>
          <p:nvPr/>
        </p:nvSpPr>
        <p:spPr>
          <a:xfrm>
            <a:off x="1844659" y="-841475"/>
            <a:ext cx="6048103" cy="461665"/>
          </a:xfrm>
          <a:prstGeom prst="rect">
            <a:avLst/>
          </a:prstGeom>
        </p:spPr>
        <p:txBody>
          <a:bodyPr wrap="square">
            <a:spAutoFit/>
          </a:bodyPr>
          <a:lstStyle/>
          <a:p>
            <a:pPr>
              <a:spcAft>
                <a:spcPts val="0"/>
              </a:spcAft>
            </a:pPr>
            <a:r>
              <a:rPr lang="de-DE" sz="2400" cap="small" dirty="0">
                <a:latin typeface="Calibri" charset="0"/>
                <a:ea typeface="Calibri" charset="0"/>
                <a:cs typeface="Times New Roman" charset="0"/>
              </a:rPr>
              <a:t>informieren / vorstellen / </a:t>
            </a:r>
            <a:r>
              <a:rPr lang="de-DE" sz="2400" cap="small" dirty="0" smtClean="0">
                <a:latin typeface="Calibri" charset="0"/>
                <a:ea typeface="Calibri" charset="0"/>
                <a:cs typeface="Times New Roman" charset="0"/>
              </a:rPr>
              <a:t>schätzen / benoten</a:t>
            </a:r>
            <a:endParaRPr lang="de-DE" sz="2400" dirty="0">
              <a:effectLst/>
              <a:latin typeface="Calibri" charset="0"/>
              <a:ea typeface="Calibri" charset="0"/>
              <a:cs typeface="Times New Roman" charset="0"/>
            </a:endParaRPr>
          </a:p>
        </p:txBody>
      </p:sp>
      <p:sp>
        <p:nvSpPr>
          <p:cNvPr id="4" name="Rechteck 3"/>
          <p:cNvSpPr/>
          <p:nvPr/>
        </p:nvSpPr>
        <p:spPr>
          <a:xfrm>
            <a:off x="229505" y="4926509"/>
            <a:ext cx="6400165" cy="1938992"/>
          </a:xfrm>
          <a:prstGeom prst="rect">
            <a:avLst/>
          </a:prstGeom>
        </p:spPr>
        <p:txBody>
          <a:bodyPr wrap="square">
            <a:spAutoFit/>
          </a:bodyPr>
          <a:lstStyle/>
          <a:p>
            <a:pPr algn="just"/>
            <a:r>
              <a:rPr lang="de-DE" sz="2000" b="1" i="1" dirty="0">
                <a:latin typeface="Calibri" charset="0"/>
                <a:ea typeface="Calibri" charset="0"/>
                <a:cs typeface="Times New Roman" charset="0"/>
              </a:rPr>
              <a:t>Der Riesling </a:t>
            </a:r>
            <a:r>
              <a:rPr lang="de-DE" sz="2000" i="1" dirty="0">
                <a:latin typeface="Calibri" charset="0"/>
                <a:ea typeface="Calibri" charset="0"/>
                <a:cs typeface="Times New Roman" charset="0"/>
              </a:rPr>
              <a:t>weckt Erinnerungen an reife, gelbe Früchte und an knackige Pfirsiche. </a:t>
            </a:r>
            <a:r>
              <a:rPr lang="de-DE" sz="2000" b="1" i="1" dirty="0">
                <a:latin typeface="Calibri" charset="0"/>
                <a:ea typeface="Calibri" charset="0"/>
                <a:cs typeface="Times New Roman" charset="0"/>
              </a:rPr>
              <a:t>Beim </a:t>
            </a:r>
            <a:r>
              <a:rPr lang="de-DE" sz="2000" b="1" i="1" dirty="0" err="1">
                <a:latin typeface="Calibri" charset="0"/>
                <a:ea typeface="Calibri" charset="0"/>
                <a:cs typeface="Times New Roman" charset="0"/>
              </a:rPr>
              <a:t>Jungwein</a:t>
            </a:r>
            <a:r>
              <a:rPr lang="de-DE" sz="2000" b="1" i="1" dirty="0">
                <a:latin typeface="Calibri" charset="0"/>
                <a:ea typeface="Calibri" charset="0"/>
                <a:cs typeface="Times New Roman" charset="0"/>
              </a:rPr>
              <a:t> </a:t>
            </a:r>
            <a:r>
              <a:rPr lang="de-DE" sz="2000" i="1" dirty="0">
                <a:latin typeface="Calibri" charset="0"/>
                <a:ea typeface="Calibri" charset="0"/>
                <a:cs typeface="Times New Roman" charset="0"/>
              </a:rPr>
              <a:t>dominieren Apfel- und Aprikosentöne. </a:t>
            </a:r>
            <a:r>
              <a:rPr lang="de-DE" sz="2000" b="1" i="1" dirty="0">
                <a:latin typeface="Calibri" charset="0"/>
                <a:ea typeface="Calibri" charset="0"/>
                <a:cs typeface="Times New Roman" charset="0"/>
              </a:rPr>
              <a:t>Er</a:t>
            </a:r>
            <a:r>
              <a:rPr lang="de-DE" sz="2000" i="1" dirty="0">
                <a:latin typeface="Calibri" charset="0"/>
                <a:ea typeface="Calibri" charset="0"/>
                <a:cs typeface="Times New Roman" charset="0"/>
              </a:rPr>
              <a:t> besitzt viel </a:t>
            </a:r>
            <a:r>
              <a:rPr lang="de-DE" sz="2000" i="1" dirty="0" err="1">
                <a:latin typeface="Calibri" charset="0"/>
                <a:ea typeface="Calibri" charset="0"/>
                <a:cs typeface="Times New Roman" charset="0"/>
              </a:rPr>
              <a:t>Zitruspower</a:t>
            </a:r>
            <a:r>
              <a:rPr lang="de-DE" sz="2000" i="1" dirty="0">
                <a:latin typeface="Calibri" charset="0"/>
                <a:ea typeface="Calibri" charset="0"/>
                <a:cs typeface="Times New Roman" charset="0"/>
              </a:rPr>
              <a:t>, eine gut ausbalancierte Säure. </a:t>
            </a:r>
            <a:r>
              <a:rPr lang="de-DE" sz="2000" b="1" i="1" dirty="0">
                <a:latin typeface="Calibri" charset="0"/>
                <a:ea typeface="Calibri" charset="0"/>
                <a:cs typeface="Times New Roman" charset="0"/>
              </a:rPr>
              <a:t>Ein typischer Riesling</a:t>
            </a:r>
            <a:r>
              <a:rPr lang="de-DE" sz="2000" i="1" dirty="0">
                <a:latin typeface="Calibri" charset="0"/>
                <a:ea typeface="Calibri" charset="0"/>
                <a:cs typeface="Times New Roman" charset="0"/>
              </a:rPr>
              <a:t>, </a:t>
            </a:r>
            <a:r>
              <a:rPr lang="de-DE" sz="2000" b="1" i="1" dirty="0">
                <a:latin typeface="Calibri" charset="0"/>
                <a:ea typeface="Calibri" charset="0"/>
                <a:cs typeface="Times New Roman" charset="0"/>
              </a:rPr>
              <a:t>der</a:t>
            </a:r>
            <a:r>
              <a:rPr lang="de-DE" sz="2000" i="1" dirty="0">
                <a:latin typeface="Calibri" charset="0"/>
                <a:ea typeface="Calibri" charset="0"/>
                <a:cs typeface="Times New Roman" charset="0"/>
              </a:rPr>
              <a:t> in der Jugend eine blassgelbe, ins grünliche tendierende Farbe im Glas zeigt.</a:t>
            </a:r>
            <a:r>
              <a:rPr lang="de-DE" sz="2000" i="1" dirty="0"/>
              <a:t> </a:t>
            </a:r>
          </a:p>
        </p:txBody>
      </p:sp>
      <p:sp>
        <p:nvSpPr>
          <p:cNvPr id="5" name="Textfeld 4"/>
          <p:cNvSpPr txBox="1"/>
          <p:nvPr/>
        </p:nvSpPr>
        <p:spPr>
          <a:xfrm>
            <a:off x="6905375" y="5527666"/>
            <a:ext cx="1343638" cy="461665"/>
          </a:xfrm>
          <a:prstGeom prst="rect">
            <a:avLst/>
          </a:prstGeom>
          <a:noFill/>
        </p:spPr>
        <p:txBody>
          <a:bodyPr wrap="none" rtlCol="0">
            <a:spAutoFit/>
          </a:bodyPr>
          <a:lstStyle/>
          <a:p>
            <a:r>
              <a:rPr lang="de-DE" sz="2400" dirty="0" smtClean="0"/>
              <a:t>THEMA 1</a:t>
            </a:r>
            <a:endParaRPr lang="de-DE" sz="2400" dirty="0"/>
          </a:p>
        </p:txBody>
      </p:sp>
      <p:sp>
        <p:nvSpPr>
          <p:cNvPr id="19" name="Textfeld 18"/>
          <p:cNvSpPr txBox="1"/>
          <p:nvPr/>
        </p:nvSpPr>
        <p:spPr>
          <a:xfrm>
            <a:off x="9231064" y="4782483"/>
            <a:ext cx="1359668" cy="1938992"/>
          </a:xfrm>
          <a:prstGeom prst="rect">
            <a:avLst/>
          </a:prstGeom>
          <a:noFill/>
        </p:spPr>
        <p:txBody>
          <a:bodyPr wrap="none" rtlCol="0">
            <a:spAutoFit/>
          </a:bodyPr>
          <a:lstStyle/>
          <a:p>
            <a:r>
              <a:rPr lang="de-DE" sz="2400" dirty="0" smtClean="0"/>
              <a:t>RHEMA 1</a:t>
            </a:r>
          </a:p>
          <a:p>
            <a:r>
              <a:rPr lang="de-DE" sz="2400" dirty="0" smtClean="0"/>
              <a:t>RHEMA 2</a:t>
            </a:r>
          </a:p>
          <a:p>
            <a:r>
              <a:rPr lang="de-DE" sz="2400" dirty="0" smtClean="0"/>
              <a:t>RHEMA 3</a:t>
            </a:r>
          </a:p>
          <a:p>
            <a:r>
              <a:rPr lang="de-DE" sz="2400" dirty="0" smtClean="0"/>
              <a:t>RHEMA 4</a:t>
            </a:r>
          </a:p>
          <a:p>
            <a:r>
              <a:rPr lang="de-DE" sz="2400" dirty="0" smtClean="0"/>
              <a:t>RHEMA 5</a:t>
            </a:r>
            <a:endParaRPr lang="de-DE" sz="2400" dirty="0"/>
          </a:p>
        </p:txBody>
      </p:sp>
      <p:cxnSp>
        <p:nvCxnSpPr>
          <p:cNvPr id="7" name="Gerade Verbindung mit Pfeil 6"/>
          <p:cNvCxnSpPr/>
          <p:nvPr/>
        </p:nvCxnSpPr>
        <p:spPr>
          <a:xfrm flipV="1">
            <a:off x="8249013" y="5011093"/>
            <a:ext cx="982051" cy="74740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a:stCxn id="5" idx="3"/>
          </p:cNvCxnSpPr>
          <p:nvPr/>
        </p:nvCxnSpPr>
        <p:spPr>
          <a:xfrm flipV="1">
            <a:off x="8249013" y="5384797"/>
            <a:ext cx="1014765" cy="37370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a:stCxn id="5" idx="3"/>
            <a:endCxn id="19" idx="1"/>
          </p:cNvCxnSpPr>
          <p:nvPr/>
        </p:nvCxnSpPr>
        <p:spPr>
          <a:xfrm flipV="1">
            <a:off x="8249013" y="5751979"/>
            <a:ext cx="982051" cy="652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a:stCxn id="5" idx="3"/>
          </p:cNvCxnSpPr>
          <p:nvPr/>
        </p:nvCxnSpPr>
        <p:spPr>
          <a:xfrm>
            <a:off x="8249013" y="5758499"/>
            <a:ext cx="1014765" cy="733255"/>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a:off x="8249013" y="5758499"/>
            <a:ext cx="1014765" cy="37370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878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16</a:t>
            </a:fld>
            <a:endParaRPr lang="fr-FR" dirty="0"/>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3" name="Tabelle 2"/>
          <p:cNvGraphicFramePr>
            <a:graphicFrameLocks noGrp="1"/>
          </p:cNvGraphicFramePr>
          <p:nvPr>
            <p:extLst>
              <p:ext uri="{D42A27DB-BD31-4B8C-83A1-F6EECF244321}">
                <p14:modId xmlns:p14="http://schemas.microsoft.com/office/powerpoint/2010/main" val="1709372441"/>
              </p:ext>
            </p:extLst>
          </p:nvPr>
        </p:nvGraphicFramePr>
        <p:xfrm>
          <a:off x="666023" y="1082675"/>
          <a:ext cx="10292354" cy="5478801"/>
        </p:xfrm>
        <a:graphic>
          <a:graphicData uri="http://schemas.openxmlformats.org/drawingml/2006/table">
            <a:tbl>
              <a:tblPr firstRow="1" bandRow="1">
                <a:tableStyleId>{F5AB1C69-6EDB-4FF4-983F-18BD219EF322}</a:tableStyleId>
              </a:tblPr>
              <a:tblGrid>
                <a:gridCol w="2116702"/>
                <a:gridCol w="3979022"/>
                <a:gridCol w="4196630"/>
              </a:tblGrid>
              <a:tr h="464827">
                <a:tc>
                  <a:txBody>
                    <a:bodyPr/>
                    <a:lstStyle/>
                    <a:p>
                      <a:pPr algn="ctr"/>
                      <a:r>
                        <a:rPr lang="de-DE" sz="2800" dirty="0" smtClean="0"/>
                        <a:t>TM-Ebene</a:t>
                      </a:r>
                      <a:endParaRPr lang="de-DE" sz="2800" dirty="0"/>
                    </a:p>
                  </a:txBody>
                  <a:tcPr/>
                </a:tc>
                <a:tc>
                  <a:txBody>
                    <a:bodyPr/>
                    <a:lstStyle/>
                    <a:p>
                      <a:pPr algn="ctr"/>
                      <a:r>
                        <a:rPr lang="de-DE" sz="2800" dirty="0" smtClean="0"/>
                        <a:t>Fr</a:t>
                      </a:r>
                      <a:endParaRPr lang="de-DE" sz="2800" dirty="0"/>
                    </a:p>
                  </a:txBody>
                  <a:tcPr/>
                </a:tc>
                <a:tc>
                  <a:txBody>
                    <a:bodyPr/>
                    <a:lstStyle/>
                    <a:p>
                      <a:pPr algn="ctr"/>
                      <a:r>
                        <a:rPr lang="de-DE" sz="2800" dirty="0" smtClean="0"/>
                        <a:t>De</a:t>
                      </a:r>
                      <a:endParaRPr lang="de-DE" sz="2800" dirty="0"/>
                    </a:p>
                  </a:txBody>
                  <a:tcPr/>
                </a:tc>
              </a:tr>
              <a:tr h="412848">
                <a:tc>
                  <a:txBody>
                    <a:bodyPr/>
                    <a:lstStyle/>
                    <a:p>
                      <a:pPr algn="just"/>
                      <a:r>
                        <a:rPr lang="de-DE" sz="2400" dirty="0" smtClean="0"/>
                        <a:t>E1</a:t>
                      </a:r>
                      <a:endParaRPr lang="de-DE" sz="2400" dirty="0"/>
                    </a:p>
                  </a:txBody>
                  <a:tcPr anchor="ct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de-DE" sz="2400" cap="small" dirty="0" smtClean="0">
                          <a:latin typeface="Calibri" charset="0"/>
                          <a:ea typeface="Calibri" charset="0"/>
                          <a:cs typeface="Times New Roman" charset="0"/>
                        </a:rPr>
                        <a:t>informieren / vorstellen / schätzen / benoten</a:t>
                      </a:r>
                      <a:endParaRPr lang="de-DE" sz="2400" dirty="0" smtClean="0">
                        <a:effectLst/>
                        <a:latin typeface="Calibri" charset="0"/>
                        <a:ea typeface="Calibri" charset="0"/>
                        <a:cs typeface="Times New Roman" charset="0"/>
                      </a:endParaRPr>
                    </a:p>
                  </a:txBody>
                  <a:tcPr anchor="ctr"/>
                </a:tc>
                <a:tc hMerge="1">
                  <a:txBody>
                    <a:bodyPr/>
                    <a:lstStyle/>
                    <a:p>
                      <a:endParaRPr lang="de-DE"/>
                    </a:p>
                  </a:txBody>
                  <a:tcPr/>
                </a:tc>
              </a:tr>
              <a:tr h="1066368">
                <a:tc>
                  <a:txBody>
                    <a:bodyPr/>
                    <a:lstStyle/>
                    <a:p>
                      <a:pPr algn="just"/>
                      <a:r>
                        <a:rPr lang="de-DE" sz="2400" dirty="0" smtClean="0"/>
                        <a:t>E2</a:t>
                      </a:r>
                      <a:endParaRPr lang="de-DE" sz="2400" dirty="0"/>
                    </a:p>
                  </a:txBody>
                  <a:tcPr anchor="ct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tab pos="1583690" algn="l"/>
                        </a:tabLst>
                        <a:defRPr/>
                      </a:pPr>
                      <a:r>
                        <a:rPr lang="de-DE" sz="2400" cap="small" dirty="0" err="1" smtClean="0">
                          <a:latin typeface="Calibri" charset="0"/>
                          <a:ea typeface="Calibri" charset="0"/>
                          <a:cs typeface="Times New Roman" charset="0"/>
                        </a:rPr>
                        <a:t>handlung</a:t>
                      </a:r>
                      <a:r>
                        <a:rPr lang="de-DE" sz="2400" dirty="0" smtClean="0">
                          <a:latin typeface="Calibri" charset="0"/>
                          <a:ea typeface="Calibri" charset="0"/>
                          <a:cs typeface="Times New Roman" charset="0"/>
                        </a:rPr>
                        <a:t> (Winzer) </a:t>
                      </a:r>
                      <a:r>
                        <a:rPr lang="de-DE" sz="2400" cap="small" baseline="0" dirty="0" smtClean="0">
                          <a:latin typeface="Calibri" charset="0"/>
                          <a:ea typeface="Calibri" charset="0"/>
                          <a:cs typeface="Times New Roman" charset="0"/>
                        </a:rPr>
                        <a:t>           </a:t>
                      </a:r>
                      <a:r>
                        <a:rPr lang="de-DE" sz="2400" cap="small" dirty="0" err="1" smtClean="0">
                          <a:latin typeface="Calibri" charset="0"/>
                          <a:ea typeface="Calibri" charset="0"/>
                          <a:cs typeface="Times New Roman" charset="0"/>
                        </a:rPr>
                        <a:t>eigenschaft</a:t>
                      </a:r>
                      <a:r>
                        <a:rPr lang="de-DE" sz="2400" dirty="0" smtClean="0">
                          <a:latin typeface="Calibri" charset="0"/>
                          <a:ea typeface="Calibri" charset="0"/>
                          <a:cs typeface="Times New Roman" charset="0"/>
                        </a:rPr>
                        <a:t> (Winzer)</a:t>
                      </a:r>
                    </a:p>
                    <a:p>
                      <a:pPr algn="just">
                        <a:spcAft>
                          <a:spcPts val="0"/>
                        </a:spcAft>
                        <a:tabLst>
                          <a:tab pos="1583690" algn="l"/>
                        </a:tabLst>
                      </a:pPr>
                      <a:r>
                        <a:rPr lang="de-DE" sz="2400" cap="small" dirty="0" smtClean="0">
                          <a:latin typeface="Calibri" charset="0"/>
                          <a:ea typeface="Calibri" charset="0"/>
                          <a:cs typeface="Times New Roman" charset="0"/>
                        </a:rPr>
                        <a:t>zustand</a:t>
                      </a:r>
                      <a:r>
                        <a:rPr lang="de-DE" sz="2400" dirty="0" smtClean="0">
                          <a:latin typeface="Calibri" charset="0"/>
                          <a:ea typeface="Calibri" charset="0"/>
                          <a:cs typeface="Times New Roman" charset="0"/>
                        </a:rPr>
                        <a:t> (Wein)                   </a:t>
                      </a:r>
                      <a:r>
                        <a:rPr lang="de-DE" sz="2400" cap="small" dirty="0" err="1" smtClean="0">
                          <a:latin typeface="Calibri" charset="0"/>
                          <a:ea typeface="Calibri" charset="0"/>
                          <a:cs typeface="Times New Roman" charset="0"/>
                        </a:rPr>
                        <a:t>eigenschaft</a:t>
                      </a:r>
                      <a:r>
                        <a:rPr lang="de-DE" sz="2400" dirty="0" smtClean="0">
                          <a:latin typeface="Calibri" charset="0"/>
                          <a:ea typeface="Calibri" charset="0"/>
                          <a:cs typeface="Times New Roman" charset="0"/>
                        </a:rPr>
                        <a:t> (Wein)</a:t>
                      </a:r>
                    </a:p>
                    <a:p>
                      <a:pPr algn="just">
                        <a:spcAft>
                          <a:spcPts val="0"/>
                        </a:spcAft>
                        <a:tabLst>
                          <a:tab pos="1583690" algn="l"/>
                        </a:tabLst>
                      </a:pPr>
                      <a:r>
                        <a:rPr lang="de-DE" sz="2400" cap="small" dirty="0" smtClean="0">
                          <a:latin typeface="Calibri" charset="0"/>
                          <a:ea typeface="Calibri" charset="0"/>
                          <a:cs typeface="Times New Roman" charset="0"/>
                        </a:rPr>
                        <a:t>zustand</a:t>
                      </a:r>
                      <a:r>
                        <a:rPr lang="de-DE" sz="2400" dirty="0" smtClean="0">
                          <a:latin typeface="Calibri" charset="0"/>
                          <a:ea typeface="Calibri" charset="0"/>
                          <a:cs typeface="Times New Roman" charset="0"/>
                        </a:rPr>
                        <a:t> (Weingut)</a:t>
                      </a:r>
                    </a:p>
                  </a:txBody>
                  <a:tcPr anchor="ctr"/>
                </a:tc>
                <a:tc hMerge="1">
                  <a:txBody>
                    <a:bodyPr/>
                    <a:lstStyle/>
                    <a:p>
                      <a:endParaRPr lang="de-DE"/>
                    </a:p>
                  </a:txBody>
                  <a:tcPr/>
                </a:tc>
              </a:tr>
              <a:tr h="1394481">
                <a:tc>
                  <a:txBody>
                    <a:bodyPr/>
                    <a:lstStyle/>
                    <a:p>
                      <a:pPr algn="just"/>
                      <a:r>
                        <a:rPr lang="de-DE" sz="2400" dirty="0" smtClean="0"/>
                        <a:t>E3</a:t>
                      </a:r>
                      <a:endParaRPr lang="de-DE" sz="2400" dirty="0"/>
                    </a:p>
                  </a:txBody>
                  <a:tcPr anchor="ct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de-DE" sz="2400" dirty="0" smtClean="0"/>
                        <a:t>Progression mit durchlaufendem Thema + Struktur: technisch-informative Elemente &gt; Beschreibung(en) &gt; Schätzung des </a:t>
                      </a:r>
                      <a:r>
                        <a:rPr lang="de-DE" sz="2400" dirty="0" err="1" smtClean="0"/>
                        <a:t>Experts</a:t>
                      </a:r>
                      <a:endParaRPr lang="de-DE" sz="2400" dirty="0" smtClean="0"/>
                    </a:p>
                  </a:txBody>
                  <a:tcPr anchor="ctr"/>
                </a:tc>
                <a:tc hMerge="1">
                  <a:txBody>
                    <a:bodyPr/>
                    <a:lstStyle/>
                    <a:p>
                      <a:endParaRPr lang="de-DE"/>
                    </a:p>
                  </a:txBody>
                  <a:tcPr/>
                </a:tc>
              </a:tr>
              <a:tr h="1722594">
                <a:tc>
                  <a:txBody>
                    <a:bodyPr/>
                    <a:lstStyle/>
                    <a:p>
                      <a:pPr algn="just"/>
                      <a:r>
                        <a:rPr lang="de-DE" sz="2400" dirty="0" smtClean="0"/>
                        <a:t>E4</a:t>
                      </a:r>
                      <a:endParaRPr lang="de-DE" sz="2400" dirty="0"/>
                    </a:p>
                  </a:txBody>
                  <a:tcPr anchor="ctr"/>
                </a:tc>
                <a:tc gridSpan="2">
                  <a:txBody>
                    <a:bodyPr/>
                    <a:lstStyle/>
                    <a:p>
                      <a:pPr marL="0" indent="0" algn="just">
                        <a:buNone/>
                      </a:pPr>
                      <a:r>
                        <a:rPr lang="de-DE" sz="2400" dirty="0" smtClean="0"/>
                        <a:t>Systematischer Vergleich und Tendenz zu Superlativ  + rekursive lexikalisch-grammatische Muster (</a:t>
                      </a:r>
                      <a:r>
                        <a:rPr lang="de-DE" sz="2400" dirty="0" err="1" smtClean="0"/>
                        <a:t>Gledhil</a:t>
                      </a:r>
                      <a:r>
                        <a:rPr lang="de-DE" sz="2400" dirty="0" smtClean="0"/>
                        <a:t>/Kübler 2016: 76)</a:t>
                      </a:r>
                    </a:p>
                    <a:p>
                      <a:pPr marL="0" indent="0" algn="just">
                        <a:buNone/>
                      </a:pPr>
                      <a:endParaRPr lang="de-DE" sz="2400" dirty="0" smtClean="0"/>
                    </a:p>
                    <a:p>
                      <a:pPr marL="0" indent="0" algn="just">
                        <a:buNone/>
                      </a:pPr>
                      <a:r>
                        <a:rPr lang="de-DE" sz="2400" dirty="0" smtClean="0"/>
                        <a:t>⇒ </a:t>
                      </a:r>
                      <a:r>
                        <a:rPr lang="de-DE" sz="2400" dirty="0" err="1" smtClean="0"/>
                        <a:t>Fixiertheit</a:t>
                      </a:r>
                      <a:r>
                        <a:rPr lang="de-DE" sz="2400" dirty="0" smtClean="0"/>
                        <a:t> (im Sinne von Gautier (</a:t>
                      </a:r>
                      <a:r>
                        <a:rPr lang="de-DE" sz="2400" dirty="0" err="1" smtClean="0"/>
                        <a:t>Hg</a:t>
                      </a:r>
                      <a:r>
                        <a:rPr lang="de-DE" sz="2400" dirty="0" smtClean="0"/>
                        <a:t>.) 2017) des Weindiskurs: s. auch Bach 2017: 138-142</a:t>
                      </a:r>
                    </a:p>
                  </a:txBody>
                  <a:tcPr anchor="ctr"/>
                </a:tc>
                <a:tc hMerge="1">
                  <a:txBody>
                    <a:bodyPr/>
                    <a:lstStyle/>
                    <a:p>
                      <a:endParaRPr lang="de-DE"/>
                    </a:p>
                  </a:txBody>
                  <a:tcPr/>
                </a:tc>
              </a:tr>
            </a:tbl>
          </a:graphicData>
        </a:graphic>
      </p:graphicFrame>
      <p:sp>
        <p:nvSpPr>
          <p:cNvPr id="17" name="Rechteck 16"/>
          <p:cNvSpPr/>
          <p:nvPr/>
        </p:nvSpPr>
        <p:spPr>
          <a:xfrm>
            <a:off x="1844659" y="-841475"/>
            <a:ext cx="6048103" cy="461665"/>
          </a:xfrm>
          <a:prstGeom prst="rect">
            <a:avLst/>
          </a:prstGeom>
        </p:spPr>
        <p:txBody>
          <a:bodyPr wrap="square">
            <a:spAutoFit/>
          </a:bodyPr>
          <a:lstStyle/>
          <a:p>
            <a:pPr>
              <a:spcAft>
                <a:spcPts val="0"/>
              </a:spcAft>
            </a:pPr>
            <a:r>
              <a:rPr lang="de-DE" sz="2400" cap="small" dirty="0">
                <a:latin typeface="Calibri" charset="0"/>
                <a:ea typeface="Calibri" charset="0"/>
                <a:cs typeface="Times New Roman" charset="0"/>
              </a:rPr>
              <a:t>informieren / vorstellen / </a:t>
            </a:r>
            <a:r>
              <a:rPr lang="de-DE" sz="2400" cap="small" dirty="0" smtClean="0">
                <a:latin typeface="Calibri" charset="0"/>
                <a:ea typeface="Calibri" charset="0"/>
                <a:cs typeface="Times New Roman" charset="0"/>
              </a:rPr>
              <a:t>schätzen / benoten</a:t>
            </a:r>
            <a:endParaRPr lang="de-DE" sz="2400" dirty="0">
              <a:effectLst/>
              <a:latin typeface="Calibri" charset="0"/>
              <a:ea typeface="Calibri" charset="0"/>
              <a:cs typeface="Times New Roman" charset="0"/>
            </a:endParaRPr>
          </a:p>
        </p:txBody>
      </p:sp>
    </p:spTree>
    <p:extLst>
      <p:ext uri="{BB962C8B-B14F-4D97-AF65-F5344CB8AC3E}">
        <p14:creationId xmlns:p14="http://schemas.microsoft.com/office/powerpoint/2010/main" val="7833737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Inhaltsplatzhalter 3"/>
          <p:cNvSpPr>
            <a:spLocks noGrp="1"/>
          </p:cNvSpPr>
          <p:nvPr>
            <p:ph idx="1"/>
          </p:nvPr>
        </p:nvSpPr>
        <p:spPr>
          <a:xfrm>
            <a:off x="833410" y="192505"/>
            <a:ext cx="10515600" cy="6366557"/>
          </a:xfrm>
        </p:spPr>
        <p:txBody>
          <a:bodyPr>
            <a:normAutofit fontScale="77500" lnSpcReduction="20000"/>
          </a:bodyPr>
          <a:lstStyle/>
          <a:p>
            <a:pPr marL="0" indent="0" algn="ctr">
              <a:buNone/>
            </a:pPr>
            <a:r>
              <a:rPr lang="de-DE" sz="4500" b="1" dirty="0" smtClean="0"/>
              <a:t>Kulturspezifisch </a:t>
            </a:r>
            <a:r>
              <a:rPr lang="de-DE" sz="4500" b="1" dirty="0"/>
              <a:t>indexierte Unterschiede</a:t>
            </a:r>
          </a:p>
          <a:p>
            <a:endParaRPr lang="de-DE" dirty="0"/>
          </a:p>
          <a:p>
            <a:r>
              <a:rPr lang="de-DE" sz="3400" dirty="0" smtClean="0"/>
              <a:t>E1:</a:t>
            </a:r>
            <a:r>
              <a:rPr lang="de-DE" dirty="0" smtClean="0"/>
              <a:t> </a:t>
            </a:r>
            <a:endParaRPr lang="de-DE" dirty="0"/>
          </a:p>
          <a:p>
            <a:endParaRPr lang="de-DE" dirty="0" smtClean="0"/>
          </a:p>
          <a:p>
            <a:pPr marL="0" indent="0" algn="just">
              <a:buNone/>
            </a:pPr>
            <a:r>
              <a:rPr lang="de-DE" i="1" dirty="0"/>
              <a:t>Mit Weinen wie diesem sorgt der Nachwuchswinzer von der Nahe schon jetzt für Aufsehen: volle Frucht, harmonische Säure, zarter Schmelz und saftiger </a:t>
            </a:r>
            <a:r>
              <a:rPr lang="de-DE" i="1" dirty="0" smtClean="0"/>
              <a:t>Abgang.</a:t>
            </a:r>
            <a:br>
              <a:rPr lang="de-DE" i="1" dirty="0" smtClean="0"/>
            </a:br>
            <a:r>
              <a:rPr lang="de-DE" i="1" dirty="0" smtClean="0"/>
              <a:t>Die </a:t>
            </a:r>
            <a:r>
              <a:rPr lang="de-DE" i="1" dirty="0"/>
              <a:t>Kreuznacher Narrenkappe bringt wegen der speziellen Bodenzusammensetzung besonders spannende, elegante Weine hervor. Diese trockene Spätlese ist ein echter Preis-Genuss-Kracher</a:t>
            </a:r>
            <a:r>
              <a:rPr lang="de-DE" i="1" dirty="0" smtClean="0"/>
              <a:t>!</a:t>
            </a:r>
            <a:endParaRPr lang="de-DE" i="1" dirty="0"/>
          </a:p>
          <a:p>
            <a:endParaRPr lang="de-DE" dirty="0" smtClean="0"/>
          </a:p>
          <a:p>
            <a:r>
              <a:rPr lang="de-DE" sz="4000" dirty="0" smtClean="0"/>
              <a:t>E4 : FR &gt; Wein/Essen-Kombination</a:t>
            </a:r>
            <a:br>
              <a:rPr lang="de-DE" sz="4000" dirty="0" smtClean="0"/>
            </a:br>
            <a:r>
              <a:rPr lang="de-DE" sz="4000" dirty="0" smtClean="0"/>
              <a:t>       DE &gt; Wein/Essen-Kombination + ideale Zeit der Verkostung</a:t>
            </a:r>
            <a:r>
              <a:rPr lang="de-DE" dirty="0"/>
              <a:t/>
            </a:r>
            <a:br>
              <a:rPr lang="de-DE" dirty="0"/>
            </a:br>
            <a:r>
              <a:rPr lang="fr-FR" dirty="0"/>
              <a:t> </a:t>
            </a:r>
            <a:endParaRPr lang="fr-FR" dirty="0" smtClean="0"/>
          </a:p>
          <a:p>
            <a:pPr marL="0" indent="0" algn="just">
              <a:buNone/>
            </a:pPr>
            <a:r>
              <a:rPr lang="fr-FR" i="1" dirty="0" smtClean="0"/>
              <a:t>Vous </a:t>
            </a:r>
            <a:r>
              <a:rPr lang="fr-FR" i="1" dirty="0"/>
              <a:t>venez de trouver la bouteille à ramener chez des amis pour un apéritif ou accompagner le dessert ! </a:t>
            </a:r>
            <a:endParaRPr lang="de-DE" i="1" dirty="0"/>
          </a:p>
          <a:p>
            <a:pPr marL="0" indent="0" algn="just">
              <a:buNone/>
            </a:pPr>
            <a:r>
              <a:rPr lang="de-DE" i="1" dirty="0" smtClean="0"/>
              <a:t>Dieser </a:t>
            </a:r>
            <a:r>
              <a:rPr lang="de-DE" i="1" dirty="0"/>
              <a:t>trockene Grauburgunder feinster Machart ist der perfekte Begleiter für kurzweilige Abende und lange Nächte</a:t>
            </a:r>
            <a:r>
              <a:rPr lang="de-DE" i="1" dirty="0" smtClean="0"/>
              <a:t>!</a:t>
            </a:r>
          </a:p>
          <a:p>
            <a:pPr marL="0" indent="0">
              <a:buNone/>
            </a:pPr>
            <a:r>
              <a:rPr lang="de-DE" sz="2000" i="1" dirty="0" smtClean="0"/>
              <a:t>---------</a:t>
            </a:r>
            <a:endParaRPr lang="de-DE" sz="2000" i="1" dirty="0"/>
          </a:p>
          <a:p>
            <a:r>
              <a:rPr lang="de-DE" sz="4000" dirty="0" smtClean="0"/>
              <a:t>E3: identische Linearisierung auf beide Sprache</a:t>
            </a:r>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17</a:t>
            </a:fld>
            <a:endParaRPr lang="fr-FR"/>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hteck 1"/>
          <p:cNvSpPr/>
          <p:nvPr/>
        </p:nvSpPr>
        <p:spPr>
          <a:xfrm>
            <a:off x="628921" y="928281"/>
            <a:ext cx="11563079" cy="954107"/>
          </a:xfrm>
          <a:prstGeom prst="rect">
            <a:avLst/>
          </a:prstGeom>
        </p:spPr>
        <p:txBody>
          <a:bodyPr wrap="square">
            <a:spAutoFit/>
          </a:bodyPr>
          <a:lstStyle/>
          <a:p>
            <a:pPr marL="678180" indent="220980">
              <a:spcAft>
                <a:spcPts val="0"/>
              </a:spcAft>
              <a:tabLst>
                <a:tab pos="228600" algn="l"/>
                <a:tab pos="449580" algn="l"/>
              </a:tabLst>
            </a:pPr>
            <a:r>
              <a:rPr lang="de-DE" sz="2800" cap="small" dirty="0">
                <a:latin typeface="Calibri" charset="0"/>
                <a:ea typeface="Calibri" charset="0"/>
                <a:cs typeface="Times New Roman" charset="0"/>
              </a:rPr>
              <a:t>informieren (</a:t>
            </a:r>
            <a:r>
              <a:rPr lang="de-DE" sz="2800" dirty="0">
                <a:latin typeface="Calibri" charset="0"/>
                <a:ea typeface="Calibri" charset="0"/>
                <a:cs typeface="Times New Roman" charset="0"/>
              </a:rPr>
              <a:t>Geschmacksangabe) nur für</a:t>
            </a:r>
            <a:r>
              <a:rPr lang="de-DE" sz="2800" b="1" dirty="0">
                <a:latin typeface="Calibri" charset="0"/>
                <a:ea typeface="Calibri" charset="0"/>
                <a:cs typeface="Times New Roman" charset="0"/>
              </a:rPr>
              <a:t> </a:t>
            </a:r>
            <a:r>
              <a:rPr lang="de-DE" sz="2800" b="1" dirty="0" smtClean="0">
                <a:latin typeface="Calibri" charset="0"/>
                <a:ea typeface="Calibri" charset="0"/>
                <a:cs typeface="Times New Roman" charset="0"/>
              </a:rPr>
              <a:t>deutsche Notizen über deutsche Weine</a:t>
            </a:r>
            <a:endParaRPr lang="de-DE" sz="2800" b="1" dirty="0">
              <a:effectLst/>
              <a:latin typeface="Calibri" charset="0"/>
              <a:ea typeface="Calibri" charset="0"/>
              <a:cs typeface="Times New Roman" charset="0"/>
            </a:endParaRPr>
          </a:p>
        </p:txBody>
      </p:sp>
    </p:spTree>
    <p:extLst>
      <p:ext uri="{BB962C8B-B14F-4D97-AF65-F5344CB8AC3E}">
        <p14:creationId xmlns:p14="http://schemas.microsoft.com/office/powerpoint/2010/main" val="767732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18</a:t>
            </a:fld>
            <a:endParaRPr lang="fr-FR" dirty="0"/>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Inhaltsplatzhalter 3"/>
          <p:cNvSpPr>
            <a:spLocks noGrp="1"/>
          </p:cNvSpPr>
          <p:nvPr>
            <p:ph idx="1"/>
          </p:nvPr>
        </p:nvSpPr>
        <p:spPr>
          <a:xfrm>
            <a:off x="276409" y="91363"/>
            <a:ext cx="11560798" cy="6766637"/>
          </a:xfrm>
        </p:spPr>
        <p:txBody>
          <a:bodyPr>
            <a:normAutofit fontScale="85000" lnSpcReduction="20000"/>
          </a:bodyPr>
          <a:lstStyle/>
          <a:p>
            <a:pPr marL="0" indent="0" algn="ctr">
              <a:buNone/>
            </a:pPr>
            <a:r>
              <a:rPr lang="de-DE" sz="3300" b="1" dirty="0" smtClean="0"/>
              <a:t>Textmustervermischung</a:t>
            </a:r>
          </a:p>
          <a:p>
            <a:pPr marL="0" indent="0" algn="ctr">
              <a:buNone/>
            </a:pPr>
            <a:r>
              <a:rPr lang="de-DE" sz="3300" dirty="0" smtClean="0"/>
              <a:t>(Fix 2011: 77)</a:t>
            </a:r>
            <a:endParaRPr lang="de-DE" sz="3300" dirty="0"/>
          </a:p>
          <a:p>
            <a:pPr marL="0" indent="0" algn="just">
              <a:buNone/>
            </a:pPr>
            <a:r>
              <a:rPr lang="de-DE" sz="3300" dirty="0" smtClean="0"/>
              <a:t>Mindestens zwei unterschiedliche Textmuster:</a:t>
            </a:r>
          </a:p>
          <a:p>
            <a:pPr marL="0" indent="0" algn="ctr">
              <a:buNone/>
            </a:pPr>
            <a:r>
              <a:rPr lang="de-DE" sz="3300" dirty="0" smtClean="0"/>
              <a:t>Weinverkostungs- &amp; Weinverkaufstextmuster </a:t>
            </a:r>
            <a:endParaRPr lang="de-DE" sz="3800" dirty="0" smtClean="0"/>
          </a:p>
          <a:p>
            <a:pPr marL="0" indent="0" algn="just">
              <a:buNone/>
            </a:pPr>
            <a:r>
              <a:rPr lang="de-DE" sz="2400" i="1" dirty="0" smtClean="0"/>
              <a:t>La </a:t>
            </a:r>
            <a:r>
              <a:rPr lang="de-DE" sz="2400" i="1" dirty="0" err="1"/>
              <a:t>cuvée</a:t>
            </a:r>
            <a:r>
              <a:rPr lang="de-DE" sz="2400" i="1" dirty="0"/>
              <a:t> "Haut de </a:t>
            </a:r>
            <a:r>
              <a:rPr lang="de-DE" sz="2400" i="1" dirty="0" err="1"/>
              <a:t>gamme</a:t>
            </a:r>
            <a:r>
              <a:rPr lang="de-DE" sz="2400" i="1" dirty="0"/>
              <a:t>" du Château </a:t>
            </a:r>
            <a:r>
              <a:rPr lang="de-DE" sz="2400" i="1" dirty="0" err="1"/>
              <a:t>Puech</a:t>
            </a:r>
            <a:r>
              <a:rPr lang="de-DE" sz="2400" i="1" dirty="0"/>
              <a:t>-Haut se </a:t>
            </a:r>
            <a:r>
              <a:rPr lang="de-DE" sz="2400" i="1" dirty="0" err="1"/>
              <a:t>montre</a:t>
            </a:r>
            <a:r>
              <a:rPr lang="de-DE" sz="2400" i="1" dirty="0"/>
              <a:t> </a:t>
            </a:r>
            <a:r>
              <a:rPr lang="de-DE" sz="2400" i="1" dirty="0" err="1"/>
              <a:t>puissante</a:t>
            </a:r>
            <a:r>
              <a:rPr lang="de-DE" sz="2400" i="1" dirty="0"/>
              <a:t> et </a:t>
            </a:r>
            <a:r>
              <a:rPr lang="de-DE" sz="2400" i="1" dirty="0" err="1"/>
              <a:t>onctueuse</a:t>
            </a:r>
            <a:r>
              <a:rPr lang="de-DE" sz="2400" i="1" dirty="0"/>
              <a:t> à la </a:t>
            </a:r>
            <a:r>
              <a:rPr lang="de-DE" sz="2400" i="1" dirty="0" err="1"/>
              <a:t>fois</a:t>
            </a:r>
            <a:r>
              <a:rPr lang="de-DE" sz="2400" i="1" dirty="0"/>
              <a:t>. On </a:t>
            </a:r>
            <a:r>
              <a:rPr lang="de-DE" sz="2400" i="1" dirty="0" err="1"/>
              <a:t>apprécie</a:t>
            </a:r>
            <a:r>
              <a:rPr lang="de-DE" sz="2400" i="1" dirty="0"/>
              <a:t> </a:t>
            </a:r>
            <a:r>
              <a:rPr lang="de-DE" sz="2400" i="1" dirty="0" err="1"/>
              <a:t>déjà</a:t>
            </a:r>
            <a:r>
              <a:rPr lang="de-DE" sz="2400" i="1" dirty="0"/>
              <a:t> </a:t>
            </a:r>
            <a:r>
              <a:rPr lang="de-DE" sz="2400" i="1" dirty="0" err="1"/>
              <a:t>ses</a:t>
            </a:r>
            <a:r>
              <a:rPr lang="de-DE" sz="2400" i="1" dirty="0"/>
              <a:t> </a:t>
            </a:r>
            <a:r>
              <a:rPr lang="de-DE" sz="2400" i="1" dirty="0" err="1"/>
              <a:t>notes</a:t>
            </a:r>
            <a:r>
              <a:rPr lang="de-DE" sz="2400" i="1" dirty="0"/>
              <a:t> de </a:t>
            </a:r>
            <a:r>
              <a:rPr lang="de-DE" sz="2400" i="1" dirty="0" err="1"/>
              <a:t>griotte</a:t>
            </a:r>
            <a:r>
              <a:rPr lang="de-DE" sz="2400" i="1" dirty="0"/>
              <a:t>, </a:t>
            </a:r>
            <a:r>
              <a:rPr lang="de-DE" sz="2400" i="1" dirty="0" err="1"/>
              <a:t>d’olive</a:t>
            </a:r>
            <a:r>
              <a:rPr lang="de-DE" sz="2400" i="1" dirty="0"/>
              <a:t> </a:t>
            </a:r>
            <a:r>
              <a:rPr lang="de-DE" sz="2400" i="1" dirty="0" err="1"/>
              <a:t>noire</a:t>
            </a:r>
            <a:r>
              <a:rPr lang="de-DE" sz="2400" i="1" dirty="0"/>
              <a:t> et </a:t>
            </a:r>
            <a:r>
              <a:rPr lang="de-DE" sz="2400" i="1" dirty="0" err="1"/>
              <a:t>d’épices</a:t>
            </a:r>
            <a:r>
              <a:rPr lang="de-DE" sz="2400" i="1" dirty="0"/>
              <a:t>, </a:t>
            </a:r>
            <a:r>
              <a:rPr lang="de-DE" sz="2400" i="1" dirty="0" err="1"/>
              <a:t>sa</a:t>
            </a:r>
            <a:r>
              <a:rPr lang="de-DE" sz="2400" i="1" dirty="0"/>
              <a:t> </a:t>
            </a:r>
            <a:r>
              <a:rPr lang="de-DE" sz="2400" i="1" dirty="0" err="1"/>
              <a:t>bouche</a:t>
            </a:r>
            <a:r>
              <a:rPr lang="de-DE" sz="2400" i="1" dirty="0"/>
              <a:t>, </a:t>
            </a:r>
            <a:r>
              <a:rPr lang="de-DE" sz="2400" i="1" dirty="0" err="1"/>
              <a:t>dense</a:t>
            </a:r>
            <a:r>
              <a:rPr lang="de-DE" sz="2400" i="1" dirty="0"/>
              <a:t>, </a:t>
            </a:r>
            <a:r>
              <a:rPr lang="de-DE" sz="2400" i="1" dirty="0" err="1"/>
              <a:t>généreuse</a:t>
            </a:r>
            <a:r>
              <a:rPr lang="de-DE" sz="2400" i="1" dirty="0"/>
              <a:t> et </a:t>
            </a:r>
            <a:r>
              <a:rPr lang="de-DE" sz="2400" i="1" dirty="0" err="1"/>
              <a:t>soyeuse</a:t>
            </a:r>
            <a:r>
              <a:rPr lang="de-DE" sz="2400" i="1" dirty="0"/>
              <a:t>. </a:t>
            </a:r>
            <a:r>
              <a:rPr lang="de-DE" sz="2400" i="1" dirty="0" err="1">
                <a:solidFill>
                  <a:srgbClr val="FF0000"/>
                </a:solidFill>
              </a:rPr>
              <a:t>N'ayez</a:t>
            </a:r>
            <a:r>
              <a:rPr lang="de-DE" sz="2400" i="1" dirty="0">
                <a:solidFill>
                  <a:srgbClr val="FF0000"/>
                </a:solidFill>
              </a:rPr>
              <a:t> </a:t>
            </a:r>
            <a:r>
              <a:rPr lang="de-DE" sz="2400" i="1" dirty="0" err="1">
                <a:solidFill>
                  <a:srgbClr val="FF0000"/>
                </a:solidFill>
              </a:rPr>
              <a:t>pas</a:t>
            </a:r>
            <a:r>
              <a:rPr lang="de-DE" sz="2400" i="1" dirty="0">
                <a:solidFill>
                  <a:srgbClr val="FF0000"/>
                </a:solidFill>
              </a:rPr>
              <a:t> </a:t>
            </a:r>
            <a:r>
              <a:rPr lang="de-DE" sz="2400" i="1" dirty="0" err="1">
                <a:solidFill>
                  <a:srgbClr val="FF0000"/>
                </a:solidFill>
              </a:rPr>
              <a:t>peur</a:t>
            </a:r>
            <a:r>
              <a:rPr lang="de-DE" sz="2400" i="1" dirty="0">
                <a:solidFill>
                  <a:srgbClr val="FF0000"/>
                </a:solidFill>
              </a:rPr>
              <a:t> </a:t>
            </a:r>
            <a:r>
              <a:rPr lang="de-DE" sz="2400" i="1" dirty="0" err="1">
                <a:solidFill>
                  <a:srgbClr val="FF0000"/>
                </a:solidFill>
              </a:rPr>
              <a:t>d'oublier</a:t>
            </a:r>
            <a:r>
              <a:rPr lang="de-DE" sz="2400" i="1" dirty="0">
                <a:solidFill>
                  <a:srgbClr val="FF0000"/>
                </a:solidFill>
              </a:rPr>
              <a:t> </a:t>
            </a:r>
            <a:r>
              <a:rPr lang="de-DE" sz="2400" i="1" dirty="0" err="1">
                <a:solidFill>
                  <a:srgbClr val="FF0000"/>
                </a:solidFill>
              </a:rPr>
              <a:t>quelques</a:t>
            </a:r>
            <a:r>
              <a:rPr lang="de-DE" sz="2400" i="1" dirty="0">
                <a:solidFill>
                  <a:srgbClr val="FF0000"/>
                </a:solidFill>
              </a:rPr>
              <a:t> </a:t>
            </a:r>
            <a:r>
              <a:rPr lang="de-DE" sz="2400" i="1" dirty="0" err="1">
                <a:solidFill>
                  <a:srgbClr val="FF0000"/>
                </a:solidFill>
              </a:rPr>
              <a:t>bouteilles</a:t>
            </a:r>
            <a:r>
              <a:rPr lang="de-DE" sz="2400" i="1" dirty="0">
                <a:solidFill>
                  <a:srgbClr val="FF0000"/>
                </a:solidFill>
              </a:rPr>
              <a:t> </a:t>
            </a:r>
            <a:r>
              <a:rPr lang="de-DE" sz="2400" i="1" dirty="0" err="1">
                <a:solidFill>
                  <a:srgbClr val="FF0000"/>
                </a:solidFill>
              </a:rPr>
              <a:t>dans</a:t>
            </a:r>
            <a:r>
              <a:rPr lang="de-DE" sz="2400" i="1" dirty="0">
                <a:solidFill>
                  <a:srgbClr val="FF0000"/>
                </a:solidFill>
              </a:rPr>
              <a:t> </a:t>
            </a:r>
            <a:r>
              <a:rPr lang="de-DE" sz="2400" i="1" dirty="0" err="1">
                <a:solidFill>
                  <a:srgbClr val="FF0000"/>
                </a:solidFill>
              </a:rPr>
              <a:t>un</a:t>
            </a:r>
            <a:r>
              <a:rPr lang="de-DE" sz="2400" i="1" dirty="0">
                <a:solidFill>
                  <a:srgbClr val="FF0000"/>
                </a:solidFill>
              </a:rPr>
              <a:t> </a:t>
            </a:r>
            <a:r>
              <a:rPr lang="de-DE" sz="2400" i="1" dirty="0" err="1">
                <a:solidFill>
                  <a:srgbClr val="FF0000"/>
                </a:solidFill>
              </a:rPr>
              <a:t>coin</a:t>
            </a:r>
            <a:r>
              <a:rPr lang="de-DE" sz="2400" i="1" dirty="0">
                <a:solidFill>
                  <a:srgbClr val="FF0000"/>
                </a:solidFill>
              </a:rPr>
              <a:t> de </a:t>
            </a:r>
            <a:r>
              <a:rPr lang="de-DE" sz="2400" i="1" dirty="0" err="1">
                <a:solidFill>
                  <a:srgbClr val="FF0000"/>
                </a:solidFill>
              </a:rPr>
              <a:t>votre</a:t>
            </a:r>
            <a:r>
              <a:rPr lang="de-DE" sz="2400" i="1" dirty="0">
                <a:solidFill>
                  <a:srgbClr val="FF0000"/>
                </a:solidFill>
              </a:rPr>
              <a:t> cave, </a:t>
            </a:r>
            <a:r>
              <a:rPr lang="de-DE" sz="2400" i="1" dirty="0" err="1">
                <a:solidFill>
                  <a:srgbClr val="FF0000"/>
                </a:solidFill>
              </a:rPr>
              <a:t>votre</a:t>
            </a:r>
            <a:r>
              <a:rPr lang="de-DE" sz="2400" i="1" dirty="0">
                <a:solidFill>
                  <a:srgbClr val="FF0000"/>
                </a:solidFill>
              </a:rPr>
              <a:t> </a:t>
            </a:r>
            <a:r>
              <a:rPr lang="de-DE" sz="2400" i="1" dirty="0" err="1">
                <a:solidFill>
                  <a:srgbClr val="FF0000"/>
                </a:solidFill>
              </a:rPr>
              <a:t>patience</a:t>
            </a:r>
            <a:r>
              <a:rPr lang="de-DE" sz="2400" i="1" dirty="0">
                <a:solidFill>
                  <a:srgbClr val="FF0000"/>
                </a:solidFill>
              </a:rPr>
              <a:t> </a:t>
            </a:r>
            <a:r>
              <a:rPr lang="de-DE" sz="2400" i="1" dirty="0" err="1">
                <a:solidFill>
                  <a:srgbClr val="FF0000"/>
                </a:solidFill>
              </a:rPr>
              <a:t>sera</a:t>
            </a:r>
            <a:r>
              <a:rPr lang="de-DE" sz="2400" i="1" dirty="0">
                <a:solidFill>
                  <a:srgbClr val="FF0000"/>
                </a:solidFill>
              </a:rPr>
              <a:t> </a:t>
            </a:r>
            <a:r>
              <a:rPr lang="de-DE" sz="2400" i="1" dirty="0" err="1">
                <a:solidFill>
                  <a:srgbClr val="FF0000"/>
                </a:solidFill>
              </a:rPr>
              <a:t>largement</a:t>
            </a:r>
            <a:r>
              <a:rPr lang="de-DE" sz="2400" i="1" dirty="0">
                <a:solidFill>
                  <a:srgbClr val="FF0000"/>
                </a:solidFill>
              </a:rPr>
              <a:t> </a:t>
            </a:r>
            <a:r>
              <a:rPr lang="de-DE" sz="2400" i="1" dirty="0" err="1">
                <a:solidFill>
                  <a:srgbClr val="FF0000"/>
                </a:solidFill>
              </a:rPr>
              <a:t>récompensée</a:t>
            </a:r>
            <a:r>
              <a:rPr lang="de-DE" sz="2400" i="1" dirty="0">
                <a:solidFill>
                  <a:srgbClr val="FF0000"/>
                </a:solidFill>
              </a:rPr>
              <a:t>.... </a:t>
            </a:r>
            <a:endParaRPr lang="de-DE" sz="2400" i="1" dirty="0" smtClean="0">
              <a:solidFill>
                <a:srgbClr val="FF0000"/>
              </a:solidFill>
            </a:endParaRPr>
          </a:p>
          <a:p>
            <a:pPr marL="0" indent="0" algn="just">
              <a:buNone/>
            </a:pPr>
            <a:endParaRPr lang="de-DE" sz="2400" i="1" dirty="0">
              <a:solidFill>
                <a:srgbClr val="FF0000"/>
              </a:solidFill>
            </a:endParaRPr>
          </a:p>
          <a:p>
            <a:pPr marL="0" indent="0" algn="just">
              <a:buNone/>
            </a:pPr>
            <a:r>
              <a:rPr lang="de-DE" sz="2400" i="1" dirty="0">
                <a:solidFill>
                  <a:srgbClr val="FF0000"/>
                </a:solidFill>
              </a:rPr>
              <a:t>Alles, was man braucht, ist solch ein Riesling! Das haben Alexander und Martin Bauer nicht nur begriffen, sondern auch herrlich auf den Punkt gebracht – im Design wie beim Wein! </a:t>
            </a:r>
            <a:r>
              <a:rPr lang="de-DE" sz="2400" i="1" dirty="0" err="1">
                <a:solidFill>
                  <a:srgbClr val="FF0000"/>
                </a:solidFill>
              </a:rPr>
              <a:t>No</a:t>
            </a:r>
            <a:r>
              <a:rPr lang="de-DE" sz="2400" i="1" dirty="0">
                <a:solidFill>
                  <a:srgbClr val="FF0000"/>
                </a:solidFill>
              </a:rPr>
              <a:t> </a:t>
            </a:r>
            <a:r>
              <a:rPr lang="de-DE" sz="2400" i="1" dirty="0" err="1">
                <a:solidFill>
                  <a:srgbClr val="FF0000"/>
                </a:solidFill>
              </a:rPr>
              <a:t>other</a:t>
            </a:r>
            <a:r>
              <a:rPr lang="de-DE" sz="2400" i="1" dirty="0">
                <a:solidFill>
                  <a:srgbClr val="FF0000"/>
                </a:solidFill>
              </a:rPr>
              <a:t> </a:t>
            </a:r>
            <a:r>
              <a:rPr lang="de-DE" sz="2400" i="1" dirty="0" err="1">
                <a:solidFill>
                  <a:srgbClr val="FF0000"/>
                </a:solidFill>
              </a:rPr>
              <a:t>drugs</a:t>
            </a:r>
            <a:r>
              <a:rPr lang="de-DE" sz="2400" i="1" dirty="0">
                <a:solidFill>
                  <a:srgbClr val="FF0000"/>
                </a:solidFill>
              </a:rPr>
              <a:t> </a:t>
            </a:r>
            <a:r>
              <a:rPr lang="de-DE" sz="2400" i="1" dirty="0" err="1">
                <a:solidFill>
                  <a:srgbClr val="FF0000"/>
                </a:solidFill>
              </a:rPr>
              <a:t>needed</a:t>
            </a:r>
            <a:r>
              <a:rPr lang="de-DE" sz="2400" i="1" dirty="0">
                <a:solidFill>
                  <a:srgbClr val="FF0000"/>
                </a:solidFill>
              </a:rPr>
              <a:t>! Jetzt im neuen Jahrgang 2016</a:t>
            </a:r>
            <a:r>
              <a:rPr lang="de-DE" sz="2400" i="1" dirty="0" smtClean="0">
                <a:solidFill>
                  <a:srgbClr val="FF0000"/>
                </a:solidFill>
              </a:rPr>
              <a:t>!</a:t>
            </a:r>
            <a:r>
              <a:rPr lang="de-DE" sz="2400" i="1" dirty="0" smtClean="0"/>
              <a:t> </a:t>
            </a:r>
            <a:r>
              <a:rPr lang="de-DE" sz="2400" i="1" dirty="0"/>
              <a:t>[...] Geprägt vom kargen </a:t>
            </a:r>
            <a:r>
              <a:rPr lang="de-DE" sz="2400" i="1" dirty="0" err="1"/>
              <a:t>Kalkterroir</a:t>
            </a:r>
            <a:r>
              <a:rPr lang="de-DE" sz="2400" i="1" dirty="0"/>
              <a:t>, das sich in die saftige Riesling-Frucht einschreibt, zeigt er Quitte, Apfel und Pfirsich im Bouquet, rockt den Gaumen mit </a:t>
            </a:r>
            <a:r>
              <a:rPr lang="de-DE" sz="2400" i="1" dirty="0" err="1"/>
              <a:t>Mineralität</a:t>
            </a:r>
            <a:r>
              <a:rPr lang="de-DE" sz="2400" i="1" dirty="0"/>
              <a:t>, Frucht und Frische und legt einen Nachhall hin, der einfach nur süchtig </a:t>
            </a:r>
            <a:r>
              <a:rPr lang="de-DE" sz="2400" i="1" dirty="0" smtClean="0"/>
              <a:t>macht</a:t>
            </a:r>
            <a:endParaRPr lang="de-DE" sz="2400" i="1" dirty="0"/>
          </a:p>
          <a:p>
            <a:pPr marL="0" indent="0" algn="just">
              <a:buNone/>
            </a:pPr>
            <a:endParaRPr lang="de-DE" sz="2000" i="1" dirty="0" smtClean="0"/>
          </a:p>
          <a:p>
            <a:pPr marL="0" indent="0" algn="just">
              <a:buNone/>
            </a:pPr>
            <a:r>
              <a:rPr lang="de-DE" sz="3300" i="1" dirty="0" smtClean="0"/>
              <a:t>+ Geschichte?</a:t>
            </a:r>
          </a:p>
          <a:p>
            <a:pPr marL="0" indent="0" algn="just">
              <a:buNone/>
            </a:pPr>
            <a:r>
              <a:rPr lang="de-DE" sz="2300" i="1" dirty="0"/>
              <a:t>Le </a:t>
            </a:r>
            <a:r>
              <a:rPr lang="de-DE" sz="2300" i="1" dirty="0" err="1"/>
              <a:t>Vieux</a:t>
            </a:r>
            <a:r>
              <a:rPr lang="de-DE" sz="2300" i="1" dirty="0"/>
              <a:t> Château </a:t>
            </a:r>
            <a:r>
              <a:rPr lang="de-DE" sz="2300" i="1" dirty="0" err="1"/>
              <a:t>Certan</a:t>
            </a:r>
            <a:r>
              <a:rPr lang="de-DE" sz="2300" i="1" dirty="0"/>
              <a:t> </a:t>
            </a:r>
            <a:r>
              <a:rPr lang="de-DE" sz="2300" i="1" dirty="0" err="1"/>
              <a:t>est</a:t>
            </a:r>
            <a:r>
              <a:rPr lang="de-DE" sz="2300" i="1" dirty="0"/>
              <a:t> le plus </a:t>
            </a:r>
            <a:r>
              <a:rPr lang="de-DE" sz="2300" i="1" dirty="0" err="1"/>
              <a:t>ancien</a:t>
            </a:r>
            <a:r>
              <a:rPr lang="de-DE" sz="2300" i="1" dirty="0"/>
              <a:t> </a:t>
            </a:r>
            <a:r>
              <a:rPr lang="de-DE" sz="2300" i="1" dirty="0" err="1"/>
              <a:t>cru</a:t>
            </a:r>
            <a:r>
              <a:rPr lang="de-DE" sz="2300" i="1" dirty="0"/>
              <a:t> </a:t>
            </a:r>
            <a:r>
              <a:rPr lang="de-DE" sz="2300" i="1" dirty="0" err="1"/>
              <a:t>connu</a:t>
            </a:r>
            <a:r>
              <a:rPr lang="de-DE" sz="2300" i="1" dirty="0"/>
              <a:t> de la </a:t>
            </a:r>
            <a:r>
              <a:rPr lang="de-DE" sz="2300" i="1" dirty="0" err="1"/>
              <a:t>commune</a:t>
            </a:r>
            <a:r>
              <a:rPr lang="de-DE" sz="2300" i="1" dirty="0"/>
              <a:t> de </a:t>
            </a:r>
            <a:r>
              <a:rPr lang="de-DE" sz="2300" i="1" dirty="0" err="1"/>
              <a:t>Pomerol</a:t>
            </a:r>
            <a:r>
              <a:rPr lang="de-DE" sz="2300" i="1" dirty="0"/>
              <a:t>. Sa </a:t>
            </a:r>
            <a:r>
              <a:rPr lang="de-DE" sz="2300" i="1" dirty="0" err="1"/>
              <a:t>fondation</a:t>
            </a:r>
            <a:r>
              <a:rPr lang="de-DE" sz="2300" i="1" dirty="0"/>
              <a:t> </a:t>
            </a:r>
            <a:r>
              <a:rPr lang="de-DE" sz="2300" i="1" dirty="0" err="1"/>
              <a:t>remonte</a:t>
            </a:r>
            <a:r>
              <a:rPr lang="de-DE" sz="2300" i="1" dirty="0"/>
              <a:t> au </a:t>
            </a:r>
            <a:r>
              <a:rPr lang="de-DE" sz="2300" i="1" dirty="0" err="1"/>
              <a:t>XVIème</a:t>
            </a:r>
            <a:r>
              <a:rPr lang="de-DE" sz="2300" i="1" dirty="0"/>
              <a:t> </a:t>
            </a:r>
            <a:r>
              <a:rPr lang="de-DE" sz="2300" i="1" dirty="0" err="1"/>
              <a:t>siècle</a:t>
            </a:r>
            <a:r>
              <a:rPr lang="de-DE" sz="2300" i="1" dirty="0"/>
              <a:t>, </a:t>
            </a:r>
            <a:r>
              <a:rPr lang="de-DE" sz="2300" i="1" dirty="0" err="1"/>
              <a:t>lorsque</a:t>
            </a:r>
            <a:r>
              <a:rPr lang="de-DE" sz="2300" i="1" dirty="0"/>
              <a:t> </a:t>
            </a:r>
            <a:r>
              <a:rPr lang="de-DE" sz="2300" i="1" dirty="0" err="1"/>
              <a:t>s'y</a:t>
            </a:r>
            <a:r>
              <a:rPr lang="de-DE" sz="2300" i="1" dirty="0"/>
              <a:t> </a:t>
            </a:r>
            <a:r>
              <a:rPr lang="de-DE" sz="2300" i="1" dirty="0" err="1"/>
              <a:t>installa</a:t>
            </a:r>
            <a:r>
              <a:rPr lang="de-DE" sz="2300" i="1" dirty="0"/>
              <a:t> </a:t>
            </a:r>
            <a:r>
              <a:rPr lang="de-DE" sz="2300" i="1" dirty="0" err="1"/>
              <a:t>venant</a:t>
            </a:r>
            <a:r>
              <a:rPr lang="de-DE" sz="2300" i="1" dirty="0"/>
              <a:t> </a:t>
            </a:r>
            <a:r>
              <a:rPr lang="de-DE" sz="2300" i="1" dirty="0" err="1"/>
              <a:t>d'Ecosse</a:t>
            </a:r>
            <a:r>
              <a:rPr lang="de-DE" sz="2300" i="1" dirty="0"/>
              <a:t>, la </a:t>
            </a:r>
            <a:r>
              <a:rPr lang="de-DE" sz="2300" i="1" dirty="0" err="1"/>
              <a:t>famille</a:t>
            </a:r>
            <a:r>
              <a:rPr lang="de-DE" sz="2300" i="1" dirty="0"/>
              <a:t> </a:t>
            </a:r>
            <a:r>
              <a:rPr lang="de-DE" sz="2300" i="1" dirty="0" err="1"/>
              <a:t>Demay</a:t>
            </a:r>
            <a:r>
              <a:rPr lang="de-DE" sz="2300" i="1" dirty="0"/>
              <a:t>. </a:t>
            </a:r>
            <a:r>
              <a:rPr lang="de-DE" sz="2300" i="1" dirty="0" err="1"/>
              <a:t>Acquis</a:t>
            </a:r>
            <a:r>
              <a:rPr lang="de-DE" sz="2300" i="1" dirty="0"/>
              <a:t> en 1924 par Georges </a:t>
            </a:r>
            <a:r>
              <a:rPr lang="de-DE" sz="2300" i="1" dirty="0" err="1"/>
              <a:t>Thienpont</a:t>
            </a:r>
            <a:r>
              <a:rPr lang="de-DE" sz="2300" i="1" dirty="0"/>
              <a:t>, </a:t>
            </a:r>
            <a:r>
              <a:rPr lang="de-DE" sz="2300" i="1" dirty="0" err="1"/>
              <a:t>négociant</a:t>
            </a:r>
            <a:r>
              <a:rPr lang="de-DE" sz="2300" i="1" dirty="0"/>
              <a:t> en </a:t>
            </a:r>
            <a:r>
              <a:rPr lang="de-DE" sz="2300" i="1" dirty="0" err="1"/>
              <a:t>vins</a:t>
            </a:r>
            <a:r>
              <a:rPr lang="de-DE" sz="2300" i="1" dirty="0"/>
              <a:t> à </a:t>
            </a:r>
            <a:r>
              <a:rPr lang="de-DE" sz="2300" i="1" dirty="0" err="1"/>
              <a:t>Etikhove</a:t>
            </a:r>
            <a:r>
              <a:rPr lang="de-DE" sz="2300" i="1" dirty="0"/>
              <a:t> en </a:t>
            </a:r>
            <a:r>
              <a:rPr lang="de-DE" sz="2300" i="1" dirty="0" err="1"/>
              <a:t>Belgique</a:t>
            </a:r>
            <a:r>
              <a:rPr lang="de-DE" sz="2300" i="1" dirty="0"/>
              <a:t>, le </a:t>
            </a:r>
            <a:r>
              <a:rPr lang="de-DE" sz="2300" i="1" dirty="0" err="1"/>
              <a:t>domaine</a:t>
            </a:r>
            <a:r>
              <a:rPr lang="de-DE" sz="2300" i="1" dirty="0"/>
              <a:t> </a:t>
            </a:r>
            <a:r>
              <a:rPr lang="de-DE" sz="2300" i="1" dirty="0" err="1"/>
              <a:t>est</a:t>
            </a:r>
            <a:r>
              <a:rPr lang="de-DE" sz="2300" i="1" dirty="0"/>
              <a:t> </a:t>
            </a:r>
            <a:r>
              <a:rPr lang="de-DE" sz="2300" i="1" dirty="0" err="1"/>
              <a:t>exploité</a:t>
            </a:r>
            <a:r>
              <a:rPr lang="de-DE" sz="2300" i="1" dirty="0"/>
              <a:t> </a:t>
            </a:r>
            <a:r>
              <a:rPr lang="de-DE" sz="2300" i="1" dirty="0" err="1"/>
              <a:t>depuis</a:t>
            </a:r>
            <a:r>
              <a:rPr lang="de-DE" sz="2300" i="1" dirty="0"/>
              <a:t> 1957 par la </a:t>
            </a:r>
            <a:r>
              <a:rPr lang="de-DE" sz="2300" i="1" dirty="0" err="1"/>
              <a:t>société</a:t>
            </a:r>
            <a:r>
              <a:rPr lang="de-DE" sz="2300" i="1" dirty="0"/>
              <a:t> </a:t>
            </a:r>
            <a:r>
              <a:rPr lang="de-DE" sz="2300" i="1" dirty="0" err="1"/>
              <a:t>civile</a:t>
            </a:r>
            <a:r>
              <a:rPr lang="de-DE" sz="2300" i="1" dirty="0"/>
              <a:t> </a:t>
            </a:r>
            <a:r>
              <a:rPr lang="de-DE" sz="2300" i="1" dirty="0" err="1"/>
              <a:t>que</a:t>
            </a:r>
            <a:r>
              <a:rPr lang="de-DE" sz="2300" i="1" dirty="0"/>
              <a:t> </a:t>
            </a:r>
            <a:r>
              <a:rPr lang="de-DE" sz="2300" i="1" dirty="0" err="1"/>
              <a:t>forment</a:t>
            </a:r>
            <a:r>
              <a:rPr lang="de-DE" sz="2300" i="1" dirty="0"/>
              <a:t> </a:t>
            </a:r>
            <a:r>
              <a:rPr lang="de-DE" sz="2300" i="1" dirty="0" err="1"/>
              <a:t>ses</a:t>
            </a:r>
            <a:r>
              <a:rPr lang="de-DE" sz="2300" i="1" dirty="0"/>
              <a:t> </a:t>
            </a:r>
            <a:r>
              <a:rPr lang="de-DE" sz="2300" i="1" dirty="0" err="1"/>
              <a:t>héritiers</a:t>
            </a:r>
            <a:r>
              <a:rPr lang="de-DE" sz="2300" i="1" dirty="0"/>
              <a:t>. Le </a:t>
            </a:r>
            <a:r>
              <a:rPr lang="de-DE" sz="2300" i="1" dirty="0" err="1"/>
              <a:t>vignoble</a:t>
            </a:r>
            <a:r>
              <a:rPr lang="de-DE" sz="2300" i="1" dirty="0"/>
              <a:t> du </a:t>
            </a:r>
            <a:r>
              <a:rPr lang="de-DE" sz="2300" i="1" dirty="0" err="1"/>
              <a:t>Vieux</a:t>
            </a:r>
            <a:r>
              <a:rPr lang="de-DE" sz="2300" i="1" dirty="0"/>
              <a:t> Château </a:t>
            </a:r>
            <a:r>
              <a:rPr lang="de-DE" sz="2300" i="1" dirty="0" err="1"/>
              <a:t>Certan</a:t>
            </a:r>
            <a:r>
              <a:rPr lang="de-DE" sz="2300" i="1" dirty="0"/>
              <a:t>, </a:t>
            </a:r>
            <a:r>
              <a:rPr lang="de-DE" sz="2300" i="1" dirty="0" err="1"/>
              <a:t>d'un</a:t>
            </a:r>
            <a:r>
              <a:rPr lang="de-DE" sz="2300" i="1" dirty="0"/>
              <a:t> </a:t>
            </a:r>
            <a:r>
              <a:rPr lang="de-DE" sz="2300" i="1" dirty="0" err="1"/>
              <a:t>seul</a:t>
            </a:r>
            <a:r>
              <a:rPr lang="de-DE" sz="2300" i="1" dirty="0"/>
              <a:t> </a:t>
            </a:r>
            <a:r>
              <a:rPr lang="de-DE" sz="2300" i="1" dirty="0" err="1"/>
              <a:t>tenant</a:t>
            </a:r>
            <a:r>
              <a:rPr lang="de-DE" sz="2300" i="1" dirty="0"/>
              <a:t>, </a:t>
            </a:r>
            <a:r>
              <a:rPr lang="de-DE" sz="2300" i="1" dirty="0" err="1"/>
              <a:t>est</a:t>
            </a:r>
            <a:r>
              <a:rPr lang="de-DE" sz="2300" i="1" dirty="0"/>
              <a:t> </a:t>
            </a:r>
            <a:r>
              <a:rPr lang="de-DE" sz="2300" i="1" dirty="0" err="1"/>
              <a:t>situé</a:t>
            </a:r>
            <a:r>
              <a:rPr lang="de-DE" sz="2300" i="1" dirty="0"/>
              <a:t> au </a:t>
            </a:r>
            <a:r>
              <a:rPr lang="de-DE" sz="2300" i="1" dirty="0" err="1"/>
              <a:t>milieu</a:t>
            </a:r>
            <a:r>
              <a:rPr lang="de-DE" sz="2300" i="1" dirty="0"/>
              <a:t> du </a:t>
            </a:r>
            <a:r>
              <a:rPr lang="de-DE" sz="2300" i="1" dirty="0" err="1"/>
              <a:t>plateau</a:t>
            </a:r>
            <a:r>
              <a:rPr lang="de-DE" sz="2300" i="1" dirty="0"/>
              <a:t> de </a:t>
            </a:r>
            <a:r>
              <a:rPr lang="de-DE" sz="2300" i="1" dirty="0" err="1"/>
              <a:t>Pomerol</a:t>
            </a:r>
            <a:r>
              <a:rPr lang="de-DE" sz="2300" i="1" dirty="0"/>
              <a:t> </a:t>
            </a:r>
            <a:r>
              <a:rPr lang="de-DE" sz="2300" i="1" dirty="0" err="1"/>
              <a:t>mondialement</a:t>
            </a:r>
            <a:r>
              <a:rPr lang="de-DE" sz="2300" i="1" dirty="0"/>
              <a:t> </a:t>
            </a:r>
            <a:r>
              <a:rPr lang="de-DE" sz="2300" i="1" dirty="0" err="1"/>
              <a:t>réputé</a:t>
            </a:r>
            <a:r>
              <a:rPr lang="de-DE" sz="2300" i="1" dirty="0"/>
              <a:t> </a:t>
            </a:r>
            <a:r>
              <a:rPr lang="de-DE" sz="2300" i="1" dirty="0" err="1"/>
              <a:t>pour</a:t>
            </a:r>
            <a:r>
              <a:rPr lang="de-DE" sz="2300" i="1" dirty="0"/>
              <a:t> </a:t>
            </a:r>
            <a:r>
              <a:rPr lang="de-DE" sz="2300" i="1" dirty="0" err="1"/>
              <a:t>ses</a:t>
            </a:r>
            <a:r>
              <a:rPr lang="de-DE" sz="2300" i="1" dirty="0"/>
              <a:t> </a:t>
            </a:r>
            <a:r>
              <a:rPr lang="de-DE" sz="2300" i="1" dirty="0" err="1"/>
              <a:t>grands</a:t>
            </a:r>
            <a:r>
              <a:rPr lang="de-DE" sz="2300" i="1" dirty="0"/>
              <a:t> </a:t>
            </a:r>
            <a:r>
              <a:rPr lang="de-DE" sz="2300" i="1" dirty="0" err="1"/>
              <a:t>crus</a:t>
            </a:r>
            <a:r>
              <a:rPr lang="de-DE" sz="2300" i="1" dirty="0"/>
              <a:t>. </a:t>
            </a:r>
            <a:endParaRPr lang="de-DE" sz="2300" i="1" dirty="0" smtClean="0"/>
          </a:p>
          <a:p>
            <a:pPr marL="0" indent="0" algn="just">
              <a:buNone/>
            </a:pPr>
            <a:r>
              <a:rPr lang="de-DE" sz="2300" i="1" dirty="0"/>
              <a:t>Die </a:t>
            </a:r>
            <a:r>
              <a:rPr lang="de-DE" sz="2300" i="1" dirty="0" err="1"/>
              <a:t>Weinbergslage</a:t>
            </a:r>
            <a:r>
              <a:rPr lang="de-DE" sz="2300" i="1" dirty="0"/>
              <a:t> Schlossberg ist nach der Burg Ehrenfels genannt, die bei ihrer Erbauung 1211 eher wie ein Schloss daher kam als eine mittelalterliche Burg. Der Schlossberg ist nicht nur die steilste, sondern auch die berühmteste Lage des Rheingaus. Knapp 39 Hektar Rebstöcke umfasst der Schlossberg.</a:t>
            </a:r>
          </a:p>
          <a:p>
            <a:pPr marL="0" indent="0" algn="just">
              <a:buNone/>
            </a:pPr>
            <a:endParaRPr lang="de-DE" sz="2300" i="1" dirty="0" smtClean="0"/>
          </a:p>
        </p:txBody>
      </p:sp>
    </p:spTree>
    <p:extLst>
      <p:ext uri="{BB962C8B-B14F-4D97-AF65-F5344CB8AC3E}">
        <p14:creationId xmlns:p14="http://schemas.microsoft.com/office/powerpoint/2010/main" val="1193435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Inhaltsplatzhalter 3"/>
          <p:cNvSpPr>
            <a:spLocks noGrp="1"/>
          </p:cNvSpPr>
          <p:nvPr>
            <p:ph idx="1"/>
          </p:nvPr>
        </p:nvSpPr>
        <p:spPr>
          <a:xfrm>
            <a:off x="280552" y="412979"/>
            <a:ext cx="7057816" cy="5952374"/>
          </a:xfrm>
        </p:spPr>
        <p:txBody>
          <a:bodyPr/>
          <a:lstStyle/>
          <a:p>
            <a:pPr marL="0" indent="0" algn="ctr">
              <a:buNone/>
            </a:pPr>
            <a:r>
              <a:rPr lang="de-DE" b="1" dirty="0"/>
              <a:t>Neue </a:t>
            </a:r>
            <a:r>
              <a:rPr lang="de-DE" b="1" dirty="0" err="1" smtClean="0"/>
              <a:t>KommunikationsFormen</a:t>
            </a:r>
            <a:endParaRPr lang="de-DE" b="1" dirty="0"/>
          </a:p>
          <a:p>
            <a:endParaRPr lang="de-DE" dirty="0"/>
          </a:p>
          <a:p>
            <a:r>
              <a:rPr lang="de-DE" dirty="0"/>
              <a:t>Weniger Text &gt; mehr </a:t>
            </a:r>
            <a:r>
              <a:rPr lang="de-DE" b="1" dirty="0"/>
              <a:t>Piktogramme</a:t>
            </a:r>
          </a:p>
          <a:p>
            <a:endParaRPr lang="de-DE" dirty="0"/>
          </a:p>
          <a:p>
            <a:r>
              <a:rPr lang="de-DE" dirty="0"/>
              <a:t>Nur </a:t>
            </a:r>
            <a:r>
              <a:rPr lang="de-DE" b="1" dirty="0"/>
              <a:t>Deskriptoren</a:t>
            </a:r>
            <a:r>
              <a:rPr lang="de-DE" dirty="0"/>
              <a:t> (s. Gautier/Bach 2017a,b)</a:t>
            </a:r>
          </a:p>
          <a:p>
            <a:endParaRPr lang="de-DE" dirty="0"/>
          </a:p>
          <a:p>
            <a:r>
              <a:rPr lang="de-DE" dirty="0"/>
              <a:t>Unterschiedliche Informationen, die von </a:t>
            </a:r>
            <a:r>
              <a:rPr lang="de-DE" dirty="0" smtClean="0"/>
              <a:t>nationalem </a:t>
            </a:r>
            <a:r>
              <a:rPr lang="de-DE" dirty="0"/>
              <a:t>bzw. </a:t>
            </a:r>
            <a:r>
              <a:rPr lang="de-DE" dirty="0" smtClean="0"/>
              <a:t>regionalem Weinrecht abhängig </a:t>
            </a:r>
            <a:r>
              <a:rPr lang="de-DE" dirty="0"/>
              <a:t>sind</a:t>
            </a:r>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19</a:t>
            </a:fld>
            <a:endParaRPr lang="fr-FR"/>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Bild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8367" y="267451"/>
            <a:ext cx="4819920" cy="2861365"/>
          </a:xfrm>
          <a:prstGeom prst="rect">
            <a:avLst/>
          </a:prstGeom>
        </p:spPr>
      </p:pic>
      <p:pic>
        <p:nvPicPr>
          <p:cNvPr id="6" name="Bild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6732" y="3154178"/>
            <a:ext cx="4761555" cy="2941822"/>
          </a:xfrm>
          <a:prstGeom prst="rect">
            <a:avLst/>
          </a:prstGeom>
        </p:spPr>
      </p:pic>
    </p:spTree>
    <p:extLst>
      <p:ext uri="{BB962C8B-B14F-4D97-AF65-F5344CB8AC3E}">
        <p14:creationId xmlns:p14="http://schemas.microsoft.com/office/powerpoint/2010/main" val="565891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isocèle 3"/>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riangle isocèle 4"/>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isocèle 5"/>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isocèle 6"/>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riangle isocèle 7"/>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riangle isocèle 8"/>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de-DE" dirty="0">
                <a:solidFill>
                  <a:srgbClr val="C00000"/>
                </a:solidFill>
              </a:rPr>
              <a:t>Gliederung</a:t>
            </a:r>
          </a:p>
        </p:txBody>
      </p:sp>
      <p:sp>
        <p:nvSpPr>
          <p:cNvPr id="3" name="Espace réservé du contenu 2"/>
          <p:cNvSpPr>
            <a:spLocks noGrp="1"/>
          </p:cNvSpPr>
          <p:nvPr>
            <p:ph idx="1"/>
          </p:nvPr>
        </p:nvSpPr>
        <p:spPr>
          <a:xfrm>
            <a:off x="838200" y="2517652"/>
            <a:ext cx="10515600" cy="2929742"/>
          </a:xfrm>
        </p:spPr>
        <p:txBody>
          <a:bodyPr>
            <a:normAutofit lnSpcReduction="10000"/>
          </a:bodyPr>
          <a:lstStyle/>
          <a:p>
            <a:pPr marL="514350" indent="-514350">
              <a:buAutoNum type="arabicPeriod"/>
            </a:pPr>
            <a:r>
              <a:rPr lang="de-DE" dirty="0"/>
              <a:t>Kontext</a:t>
            </a:r>
          </a:p>
          <a:p>
            <a:pPr marL="514350" indent="-514350">
              <a:buAutoNum type="arabicPeriod"/>
            </a:pPr>
            <a:r>
              <a:rPr lang="de-DE" dirty="0"/>
              <a:t>Fragestellung</a:t>
            </a:r>
          </a:p>
          <a:p>
            <a:pPr marL="514350" indent="-514350">
              <a:buAutoNum type="arabicPeriod"/>
            </a:pPr>
            <a:r>
              <a:rPr lang="de-DE" dirty="0"/>
              <a:t>K</a:t>
            </a:r>
            <a:r>
              <a:rPr lang="de-DE" dirty="0" smtClean="0"/>
              <a:t>orpus</a:t>
            </a:r>
            <a:endParaRPr lang="de-DE" dirty="0"/>
          </a:p>
          <a:p>
            <a:pPr marL="514350" indent="-514350">
              <a:buAutoNum type="arabicPeriod"/>
            </a:pPr>
            <a:r>
              <a:rPr lang="de-DE" dirty="0"/>
              <a:t>Methodologie</a:t>
            </a:r>
          </a:p>
          <a:p>
            <a:pPr marL="514350" indent="-514350">
              <a:buAutoNum type="arabicPeriod"/>
            </a:pPr>
            <a:r>
              <a:rPr lang="de-DE" dirty="0"/>
              <a:t>Diskussion</a:t>
            </a:r>
          </a:p>
          <a:p>
            <a:pPr marL="514350" indent="-514350">
              <a:buFont typeface="Arial" panose="020B0604020202020204" pitchFamily="34" charset="0"/>
              <a:buAutoNum type="arabicPeriod"/>
            </a:pPr>
            <a:r>
              <a:rPr lang="de-DE" dirty="0"/>
              <a:t>Rück- und Ausblick</a:t>
            </a:r>
          </a:p>
          <a:p>
            <a:pPr marL="514350" indent="-514350">
              <a:buAutoNum type="arabicPeriod"/>
            </a:pPr>
            <a:endParaRPr lang="de-DE" dirty="0"/>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2</a:t>
            </a:fld>
            <a:endParaRPr lang="fr-FR"/>
          </a:p>
        </p:txBody>
      </p:sp>
    </p:spTree>
    <p:extLst>
      <p:ext uri="{BB962C8B-B14F-4D97-AF65-F5344CB8AC3E}">
        <p14:creationId xmlns:p14="http://schemas.microsoft.com/office/powerpoint/2010/main" val="2685179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a:solidFill>
                  <a:srgbClr val="C00000"/>
                </a:solidFill>
              </a:rPr>
              <a:t>6. </a:t>
            </a:r>
            <a:r>
              <a:rPr lang="fr-FR" dirty="0" err="1">
                <a:solidFill>
                  <a:srgbClr val="C00000"/>
                </a:solidFill>
              </a:rPr>
              <a:t>Aus</a:t>
            </a:r>
            <a:r>
              <a:rPr lang="fr-FR" dirty="0">
                <a:solidFill>
                  <a:srgbClr val="C00000"/>
                </a:solidFill>
              </a:rPr>
              <a:t>- </a:t>
            </a:r>
            <a:r>
              <a:rPr lang="fr-FR" dirty="0" err="1">
                <a:solidFill>
                  <a:srgbClr val="C00000"/>
                </a:solidFill>
              </a:rPr>
              <a:t>und</a:t>
            </a:r>
            <a:r>
              <a:rPr lang="fr-FR" dirty="0">
                <a:solidFill>
                  <a:srgbClr val="C00000"/>
                </a:solidFill>
              </a:rPr>
              <a:t> </a:t>
            </a:r>
            <a:r>
              <a:rPr lang="fr-FR" dirty="0" err="1">
                <a:solidFill>
                  <a:srgbClr val="C00000"/>
                </a:solidFill>
              </a:rPr>
              <a:t>Rückblick</a:t>
            </a:r>
            <a:endParaRPr lang="fr-FR" dirty="0">
              <a:solidFill>
                <a:srgbClr val="C00000"/>
              </a:solidFill>
            </a:endParaRPr>
          </a:p>
        </p:txBody>
      </p:sp>
      <p:sp>
        <p:nvSpPr>
          <p:cNvPr id="4" name="Inhaltsplatzhalter 3"/>
          <p:cNvSpPr>
            <a:spLocks noGrp="1"/>
          </p:cNvSpPr>
          <p:nvPr>
            <p:ph idx="1"/>
          </p:nvPr>
        </p:nvSpPr>
        <p:spPr/>
        <p:txBody>
          <a:bodyPr>
            <a:normAutofit lnSpcReduction="10000"/>
          </a:bodyPr>
          <a:lstStyle/>
          <a:p>
            <a:r>
              <a:rPr lang="de-DE" dirty="0" smtClean="0"/>
              <a:t>Ein TM für den Weinverkaufsdiskurs auf Französisch und auf Deutsch</a:t>
            </a:r>
          </a:p>
          <a:p>
            <a:r>
              <a:rPr lang="de-DE" dirty="0" smtClean="0"/>
              <a:t>Kulturspezifische Variationen</a:t>
            </a:r>
          </a:p>
          <a:p>
            <a:endParaRPr lang="de-DE" dirty="0"/>
          </a:p>
          <a:p>
            <a:r>
              <a:rPr lang="de-DE" dirty="0" smtClean="0"/>
              <a:t>Ähnlichkeiten mit mündlichen Weinverkaufsdiskursen (s. Bach 2017)</a:t>
            </a:r>
            <a:br>
              <a:rPr lang="de-DE" dirty="0" smtClean="0"/>
            </a:br>
            <a:r>
              <a:rPr lang="de-DE" dirty="0" smtClean="0"/>
              <a:t>⇒ Ein multimodales TM für diesen Diskurs?</a:t>
            </a:r>
          </a:p>
          <a:p>
            <a:endParaRPr lang="de-DE" dirty="0"/>
          </a:p>
          <a:p>
            <a:r>
              <a:rPr lang="de-DE" dirty="0" smtClean="0"/>
              <a:t>Übersetzung in sensorischen Diskurs:</a:t>
            </a:r>
            <a:endParaRPr lang="de-DE" dirty="0"/>
          </a:p>
          <a:p>
            <a:pPr lvl="1"/>
            <a:r>
              <a:rPr lang="de-DE" dirty="0" smtClean="0"/>
              <a:t>Verbindung</a:t>
            </a:r>
            <a:r>
              <a:rPr lang="de-DE" dirty="0" smtClean="0">
                <a:solidFill>
                  <a:srgbClr val="FF0000"/>
                </a:solidFill>
              </a:rPr>
              <a:t> </a:t>
            </a:r>
            <a:r>
              <a:rPr lang="de-DE" dirty="0" smtClean="0"/>
              <a:t>unterschiedlicher </a:t>
            </a:r>
            <a:r>
              <a:rPr lang="de-DE" dirty="0" smtClean="0"/>
              <a:t>sensorischer Erfahrungen in der Sprache</a:t>
            </a:r>
          </a:p>
          <a:p>
            <a:pPr lvl="1"/>
            <a:r>
              <a:rPr lang="de-DE" dirty="0" smtClean="0"/>
              <a:t>Wichtige kulturelle Kennzeichnung (</a:t>
            </a:r>
            <a:r>
              <a:rPr lang="de-DE" dirty="0" err="1"/>
              <a:t>Cayot</a:t>
            </a:r>
            <a:r>
              <a:rPr lang="de-DE" dirty="0"/>
              <a:t>/Gautier/</a:t>
            </a:r>
            <a:r>
              <a:rPr lang="de-DE" dirty="0" err="1"/>
              <a:t>Soubrier</a:t>
            </a:r>
            <a:r>
              <a:rPr lang="de-DE" dirty="0"/>
              <a:t> 2009)</a:t>
            </a:r>
          </a:p>
          <a:p>
            <a:pPr marL="457200" lvl="1" indent="0">
              <a:buNone/>
            </a:pPr>
            <a:r>
              <a:rPr lang="de-DE" dirty="0" smtClean="0"/>
              <a:t>⇒ kreatives Teil der Übersetzungsarbeit</a:t>
            </a:r>
            <a:endParaRPr lang="de-DE" dirty="0"/>
          </a:p>
          <a:p>
            <a:endParaRPr lang="de-DE" dirty="0" smtClean="0"/>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20</a:t>
            </a:fld>
            <a:endParaRPr lang="fr-FR"/>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17170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21</a:t>
            </a:fld>
            <a:endParaRPr lang="fr-FR" dirty="0"/>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926789" y="812166"/>
            <a:ext cx="10427011" cy="5262979"/>
          </a:xfrm>
          <a:prstGeom prst="rect">
            <a:avLst/>
          </a:prstGeom>
          <a:noFill/>
        </p:spPr>
        <p:txBody>
          <a:bodyPr wrap="square" rtlCol="0" anchor="ctr">
            <a:spAutoFit/>
          </a:bodyPr>
          <a:lstStyle/>
          <a:p>
            <a:pPr algn="ctr"/>
            <a:r>
              <a:rPr lang="fr-FR" sz="2800" b="1" dirty="0"/>
              <a:t>Desiderata</a:t>
            </a:r>
          </a:p>
          <a:p>
            <a:pPr algn="ctr"/>
            <a:endParaRPr lang="fr-FR" sz="2800" b="1" dirty="0"/>
          </a:p>
          <a:p>
            <a:pPr marL="914400" lvl="1" indent="-457200" algn="just">
              <a:buFont typeface="Arial"/>
              <a:buChar char="•"/>
            </a:pPr>
            <a:r>
              <a:rPr lang="de-DE" sz="2800" dirty="0"/>
              <a:t>Multimodales Korpus</a:t>
            </a:r>
          </a:p>
          <a:p>
            <a:pPr marL="914400" lvl="1" indent="-457200" algn="just">
              <a:buFont typeface="Arial"/>
              <a:buChar char="•"/>
            </a:pPr>
            <a:endParaRPr lang="de-DE" sz="2800" dirty="0"/>
          </a:p>
          <a:p>
            <a:pPr marL="914400" lvl="1" indent="-457200" algn="just">
              <a:buFont typeface="Arial"/>
              <a:buChar char="•"/>
            </a:pPr>
            <a:r>
              <a:rPr lang="de-DE" sz="2800" dirty="0" smtClean="0"/>
              <a:t>Protagonisten evaluieren die Sprache: s</a:t>
            </a:r>
            <a:r>
              <a:rPr lang="de-DE" sz="2800" dirty="0"/>
              <a:t>. </a:t>
            </a:r>
            <a:r>
              <a:rPr lang="de-DE" sz="2800" dirty="0" smtClean="0"/>
              <a:t>“</a:t>
            </a:r>
            <a:r>
              <a:rPr lang="de-DE" sz="2800" dirty="0" err="1"/>
              <a:t>Mineralität</a:t>
            </a:r>
            <a:r>
              <a:rPr lang="de-DE" sz="2800" dirty="0"/>
              <a:t>“ mit Leitfaden-Interviews von Winzern</a:t>
            </a:r>
          </a:p>
          <a:p>
            <a:pPr marL="914400" lvl="1" indent="-457200" algn="just">
              <a:buFont typeface="Arial"/>
              <a:buChar char="•"/>
            </a:pPr>
            <a:endParaRPr lang="de-DE" sz="2800" dirty="0"/>
          </a:p>
          <a:p>
            <a:pPr marL="914400" lvl="1" indent="-457200" algn="just">
              <a:buFont typeface="Arial"/>
              <a:buChar char="•"/>
            </a:pPr>
            <a:r>
              <a:rPr lang="de-DE" sz="2800" dirty="0"/>
              <a:t>Erweiterung der </a:t>
            </a:r>
            <a:r>
              <a:rPr lang="de-DE" sz="2800" dirty="0" smtClean="0"/>
              <a:t>Objekt-Sprachen</a:t>
            </a:r>
            <a:endParaRPr lang="de-DE" sz="2800" dirty="0"/>
          </a:p>
          <a:p>
            <a:pPr marL="1371600" lvl="2" indent="-457200" algn="just">
              <a:buFont typeface="Arial"/>
              <a:buChar char="•"/>
            </a:pPr>
            <a:r>
              <a:rPr lang="de-DE" sz="2800" dirty="0"/>
              <a:t>mit einer weniger ausgeprägten Wein-Kultur (</a:t>
            </a:r>
            <a:r>
              <a:rPr lang="de-DE" sz="2800" dirty="0" smtClean="0"/>
              <a:t>z.B. Skandinavische </a:t>
            </a:r>
            <a:r>
              <a:rPr lang="de-DE" sz="2800" dirty="0"/>
              <a:t>Sprachen)</a:t>
            </a:r>
          </a:p>
          <a:p>
            <a:pPr marL="1371600" lvl="2" indent="-457200" algn="just">
              <a:buFont typeface="Arial"/>
              <a:buChar char="•"/>
            </a:pPr>
            <a:r>
              <a:rPr lang="de-DE" sz="2800" dirty="0"/>
              <a:t>mit Weinen </a:t>
            </a:r>
            <a:r>
              <a:rPr lang="de-DE" sz="2800" dirty="0" smtClean="0"/>
              <a:t>aus </a:t>
            </a:r>
            <a:r>
              <a:rPr lang="de-DE" sz="2800" dirty="0"/>
              <a:t>der </a:t>
            </a:r>
            <a:r>
              <a:rPr lang="de-DE" sz="2800" i="1" dirty="0"/>
              <a:t>Neuen Welt</a:t>
            </a:r>
            <a:r>
              <a:rPr lang="de-DE" sz="2800" dirty="0"/>
              <a:t> (Chile, Südafrika, usw.)</a:t>
            </a:r>
          </a:p>
          <a:p>
            <a:pPr lvl="2" algn="just"/>
            <a:r>
              <a:rPr lang="de-DE" sz="2800" b="1" dirty="0"/>
              <a:t>⇒ Unmögliche Übersetzung?</a:t>
            </a:r>
          </a:p>
        </p:txBody>
      </p:sp>
    </p:spTree>
    <p:extLst>
      <p:ext uri="{BB962C8B-B14F-4D97-AF65-F5344CB8AC3E}">
        <p14:creationId xmlns:p14="http://schemas.microsoft.com/office/powerpoint/2010/main" val="39226635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626324" y="-644444"/>
            <a:ext cx="9144000" cy="2387600"/>
          </a:xfrm>
        </p:spPr>
        <p:txBody>
          <a:bodyPr>
            <a:normAutofit/>
          </a:bodyPr>
          <a:lstStyle/>
          <a:p>
            <a:r>
              <a:rPr lang="de-DE" dirty="0">
                <a:solidFill>
                  <a:srgbClr val="C00000"/>
                </a:solidFill>
              </a:rPr>
              <a:t>Danke!</a:t>
            </a:r>
          </a:p>
        </p:txBody>
      </p:sp>
      <p:sp>
        <p:nvSpPr>
          <p:cNvPr id="7" name="Sous-titre 2"/>
          <p:cNvSpPr txBox="1">
            <a:spLocks/>
          </p:cNvSpPr>
          <p:nvPr/>
        </p:nvSpPr>
        <p:spPr>
          <a:xfrm>
            <a:off x="3383278" y="2226283"/>
            <a:ext cx="5630091" cy="288274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1800" b="1" dirty="0"/>
              <a:t>Laurent GAUTIER</a:t>
            </a:r>
            <a:r>
              <a:rPr lang="fr-FR" sz="1800" dirty="0"/>
              <a:t>, </a:t>
            </a:r>
            <a:r>
              <a:rPr lang="fr-FR" sz="1800" dirty="0" smtClean="0"/>
              <a:t>Prof. Dr., </a:t>
            </a:r>
            <a:r>
              <a:rPr lang="fr-FR" sz="1800" dirty="0">
                <a:solidFill>
                  <a:schemeClr val="bg2">
                    <a:lumMod val="50000"/>
                  </a:schemeClr>
                </a:solidFill>
              </a:rPr>
              <a:t>Centre </a:t>
            </a:r>
            <a:r>
              <a:rPr lang="fr-FR" sz="1800" dirty="0" err="1">
                <a:solidFill>
                  <a:schemeClr val="bg2">
                    <a:lumMod val="50000"/>
                  </a:schemeClr>
                </a:solidFill>
              </a:rPr>
              <a:t>Interlangues</a:t>
            </a:r>
            <a:r>
              <a:rPr lang="fr-FR" sz="1800" dirty="0">
                <a:solidFill>
                  <a:schemeClr val="bg2">
                    <a:lumMod val="50000"/>
                  </a:schemeClr>
                </a:solidFill>
              </a:rPr>
              <a:t> Texte Image Langage (UBFC, EA 4182)</a:t>
            </a:r>
          </a:p>
          <a:p>
            <a:r>
              <a:rPr lang="fr-FR" sz="1800" dirty="0" err="1">
                <a:solidFill>
                  <a:schemeClr val="bg2">
                    <a:lumMod val="50000"/>
                  </a:schemeClr>
                </a:solidFill>
              </a:rPr>
              <a:t>laurent.gautier@ubfc.fr</a:t>
            </a:r>
            <a:endParaRPr lang="fr-FR" sz="1800" dirty="0">
              <a:solidFill>
                <a:schemeClr val="bg2">
                  <a:lumMod val="50000"/>
                </a:schemeClr>
              </a:solidFill>
            </a:endParaRPr>
          </a:p>
          <a:p>
            <a:pPr algn="just"/>
            <a:endParaRPr lang="fr-FR" sz="1800" b="1" dirty="0"/>
          </a:p>
          <a:p>
            <a:pPr algn="just"/>
            <a:r>
              <a:rPr lang="fr-FR" sz="1800" b="1" dirty="0"/>
              <a:t>Matthieu BACH</a:t>
            </a:r>
            <a:r>
              <a:rPr lang="fr-FR" sz="1800" dirty="0">
                <a:solidFill>
                  <a:schemeClr val="bg2">
                    <a:lumMod val="50000"/>
                  </a:schemeClr>
                </a:solidFill>
              </a:rPr>
              <a:t>, </a:t>
            </a:r>
            <a:r>
              <a:rPr lang="fr-FR" sz="1800" dirty="0" err="1" smtClean="0">
                <a:solidFill>
                  <a:schemeClr val="bg2">
                    <a:lumMod val="50000"/>
                  </a:schemeClr>
                </a:solidFill>
              </a:rPr>
              <a:t>Doktorand</a:t>
            </a:r>
            <a:r>
              <a:rPr lang="fr-FR" sz="1800" dirty="0" smtClean="0">
                <a:solidFill>
                  <a:schemeClr val="bg2">
                    <a:lumMod val="50000"/>
                  </a:schemeClr>
                </a:solidFill>
              </a:rPr>
              <a:t>, </a:t>
            </a:r>
            <a:r>
              <a:rPr lang="fr-FR" sz="1800" dirty="0">
                <a:solidFill>
                  <a:schemeClr val="bg2">
                    <a:lumMod val="50000"/>
                  </a:schemeClr>
                </a:solidFill>
              </a:rPr>
              <a:t>Centre </a:t>
            </a:r>
            <a:r>
              <a:rPr lang="fr-FR" sz="1800" dirty="0" err="1">
                <a:solidFill>
                  <a:schemeClr val="bg2">
                    <a:lumMod val="50000"/>
                  </a:schemeClr>
                </a:solidFill>
              </a:rPr>
              <a:t>Interlangues</a:t>
            </a:r>
            <a:r>
              <a:rPr lang="fr-FR" sz="1800" dirty="0">
                <a:solidFill>
                  <a:schemeClr val="bg2">
                    <a:lumMod val="50000"/>
                  </a:schemeClr>
                </a:solidFill>
              </a:rPr>
              <a:t> Texte Image Langage (UBFC, EA </a:t>
            </a:r>
            <a:r>
              <a:rPr lang="fr-FR" sz="1800" dirty="0" smtClean="0">
                <a:solidFill>
                  <a:schemeClr val="bg2">
                    <a:lumMod val="50000"/>
                  </a:schemeClr>
                </a:solidFill>
              </a:rPr>
              <a:t>4182)</a:t>
            </a:r>
            <a:endParaRPr lang="fr-FR" sz="1800" dirty="0">
              <a:solidFill>
                <a:schemeClr val="bg2">
                  <a:lumMod val="50000"/>
                </a:schemeClr>
              </a:solidFill>
            </a:endParaRPr>
          </a:p>
          <a:p>
            <a:r>
              <a:rPr lang="fr-FR" sz="1800" dirty="0" err="1">
                <a:solidFill>
                  <a:schemeClr val="bg2">
                    <a:lumMod val="50000"/>
                  </a:schemeClr>
                </a:solidFill>
              </a:rPr>
              <a:t>matthieu_bach@etu.u-bourgogne.fr</a:t>
            </a:r>
            <a:endParaRPr lang="fr-FR" sz="1800" dirty="0">
              <a:solidFill>
                <a:schemeClr val="bg2">
                  <a:lumMod val="50000"/>
                </a:schemeClr>
              </a:solidFill>
            </a:endParaRPr>
          </a:p>
          <a:p>
            <a:pPr algn="just"/>
            <a:endParaRPr lang="fr-FR" sz="1800" dirty="0">
              <a:solidFill>
                <a:schemeClr val="bg2">
                  <a:lumMod val="50000"/>
                </a:schemeClr>
              </a:solidFill>
            </a:endParaRPr>
          </a:p>
        </p:txBody>
      </p:sp>
      <p:sp>
        <p:nvSpPr>
          <p:cNvPr id="8" name="ZoneTexte 7"/>
          <p:cNvSpPr txBox="1"/>
          <p:nvPr/>
        </p:nvSpPr>
        <p:spPr>
          <a:xfrm>
            <a:off x="4976866" y="3977217"/>
            <a:ext cx="184731" cy="369332"/>
          </a:xfrm>
          <a:prstGeom prst="rect">
            <a:avLst/>
          </a:prstGeom>
          <a:noFill/>
        </p:spPr>
        <p:txBody>
          <a:bodyPr wrap="none" rtlCol="0">
            <a:spAutoFit/>
          </a:bodyPr>
          <a:lstStyle/>
          <a:p>
            <a:endParaRPr lang="fr-FR" dirty="0"/>
          </a:p>
        </p:txBody>
      </p:sp>
      <p:pic>
        <p:nvPicPr>
          <p:cNvPr id="9" name="Imag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83278" y="5537371"/>
            <a:ext cx="1822633" cy="853477"/>
          </a:xfrm>
          <a:prstGeom prst="rect">
            <a:avLst/>
          </a:prstGeom>
        </p:spPr>
      </p:pic>
      <p:pic>
        <p:nvPicPr>
          <p:cNvPr id="10"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1755" y="5592156"/>
            <a:ext cx="1311614" cy="798692"/>
          </a:xfrm>
          <a:prstGeom prst="rect">
            <a:avLst/>
          </a:prstGeom>
        </p:spPr>
      </p:pic>
    </p:spTree>
    <p:extLst>
      <p:ext uri="{BB962C8B-B14F-4D97-AF65-F5344CB8AC3E}">
        <p14:creationId xmlns:p14="http://schemas.microsoft.com/office/powerpoint/2010/main" val="2533359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387158"/>
            <a:ext cx="10515600" cy="1325563"/>
          </a:xfrm>
        </p:spPr>
        <p:txBody>
          <a:bodyPr/>
          <a:lstStyle/>
          <a:p>
            <a:r>
              <a:rPr lang="fr-FR" dirty="0">
                <a:solidFill>
                  <a:srgbClr val="C00000"/>
                </a:solidFill>
              </a:rPr>
              <a:t>1. 	</a:t>
            </a:r>
            <a:r>
              <a:rPr lang="fr-FR" dirty="0" err="1">
                <a:solidFill>
                  <a:srgbClr val="C00000"/>
                </a:solidFill>
              </a:rPr>
              <a:t>Kontext</a:t>
            </a:r>
            <a:endParaRPr lang="fr-FR" dirty="0">
              <a:solidFill>
                <a:srgbClr val="C00000"/>
              </a:solidFill>
            </a:endParaRPr>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3</a:t>
            </a:fld>
            <a:endParaRPr lang="fr-FR"/>
          </a:p>
        </p:txBody>
      </p:sp>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931272" y="1187603"/>
            <a:ext cx="10329455" cy="5693866"/>
          </a:xfrm>
          <a:prstGeom prst="rect">
            <a:avLst/>
          </a:prstGeom>
        </p:spPr>
        <p:txBody>
          <a:bodyPr wrap="square">
            <a:spAutoFit/>
          </a:bodyPr>
          <a:lstStyle/>
          <a:p>
            <a:pPr algn="just"/>
            <a:endParaRPr lang="de-DE" sz="2800" dirty="0"/>
          </a:p>
          <a:p>
            <a:pPr marL="457200" indent="-457200" algn="just">
              <a:buFont typeface="Arial" charset="0"/>
              <a:buChar char="•"/>
            </a:pPr>
            <a:r>
              <a:rPr lang="de-DE" sz="2800" i="1" dirty="0" err="1" smtClean="0"/>
              <a:t>Climats</a:t>
            </a:r>
            <a:r>
              <a:rPr lang="de-DE" sz="2800" i="1" dirty="0" smtClean="0"/>
              <a:t> </a:t>
            </a:r>
            <a:r>
              <a:rPr lang="de-DE" sz="2800" i="1" dirty="0"/>
              <a:t>de Bourgogne </a:t>
            </a:r>
            <a:r>
              <a:rPr lang="de-DE" sz="2800" dirty="0"/>
              <a:t>&gt; Aufnahme in die Liste des </a:t>
            </a:r>
            <a:r>
              <a:rPr lang="de-DE" sz="2800" dirty="0" smtClean="0"/>
              <a:t>UNESCO-Weltkulturerbes </a:t>
            </a:r>
            <a:r>
              <a:rPr lang="de-DE" sz="2800" dirty="0"/>
              <a:t>der Menschheit </a:t>
            </a:r>
            <a:r>
              <a:rPr lang="de-DE" sz="2800" dirty="0" smtClean="0"/>
              <a:t>(im Juli 2015)</a:t>
            </a:r>
            <a:endParaRPr lang="de-DE" sz="2800" dirty="0"/>
          </a:p>
          <a:p>
            <a:pPr marL="457200" indent="-457200" algn="just">
              <a:buFont typeface="Arial" charset="0"/>
              <a:buChar char="•"/>
            </a:pPr>
            <a:endParaRPr lang="de-DE" sz="2800" dirty="0"/>
          </a:p>
          <a:p>
            <a:pPr marL="457200" indent="-457200" algn="just">
              <a:buFont typeface="Arial" charset="0"/>
              <a:buChar char="•"/>
            </a:pPr>
            <a:r>
              <a:rPr lang="de-DE" sz="2800" dirty="0" err="1"/>
              <a:t>Université</a:t>
            </a:r>
            <a:r>
              <a:rPr lang="de-DE" sz="2800" dirty="0"/>
              <a:t> de Bourgogne &gt; Gründung einer öffentlichen Interessensgruppe </a:t>
            </a:r>
            <a:r>
              <a:rPr lang="de-DE" sz="2800" i="1" dirty="0" smtClean="0"/>
              <a:t>Bourgogne </a:t>
            </a:r>
            <a:r>
              <a:rPr lang="de-DE" sz="2800" i="1" dirty="0" err="1"/>
              <a:t>Vigne</a:t>
            </a:r>
            <a:r>
              <a:rPr lang="de-DE" sz="2800" i="1" dirty="0"/>
              <a:t> et </a:t>
            </a:r>
            <a:r>
              <a:rPr lang="de-DE" sz="2800" i="1" dirty="0" smtClean="0"/>
              <a:t>Vin</a:t>
            </a:r>
            <a:r>
              <a:rPr lang="de-DE" sz="2800" dirty="0" smtClean="0"/>
              <a:t> </a:t>
            </a:r>
            <a:r>
              <a:rPr lang="de-DE" sz="2800" dirty="0"/>
              <a:t>&gt; </a:t>
            </a:r>
            <a:r>
              <a:rPr lang="de-DE" sz="2800" dirty="0" smtClean="0"/>
              <a:t>Forschungsimpulse aus </a:t>
            </a:r>
            <a:r>
              <a:rPr lang="de-DE" sz="2800" dirty="0" err="1" smtClean="0"/>
              <a:t>geisteswiss</a:t>
            </a:r>
            <a:r>
              <a:rPr lang="de-DE" sz="2800" dirty="0" smtClean="0"/>
              <a:t>. Disziplinen (Geschichte, Informations- und </a:t>
            </a:r>
            <a:r>
              <a:rPr lang="de-DE" sz="2800" dirty="0" err="1" smtClean="0"/>
              <a:t>Kommunikationswiss</a:t>
            </a:r>
            <a:r>
              <a:rPr lang="de-DE" sz="2800" dirty="0" smtClean="0"/>
              <a:t>., Linguistik) </a:t>
            </a:r>
            <a:r>
              <a:rPr lang="de-DE" sz="2800" dirty="0"/>
              <a:t>&gt; Maison des Sciences de </a:t>
            </a:r>
            <a:r>
              <a:rPr lang="de-DE" sz="2800" dirty="0" err="1"/>
              <a:t>l’Homme</a:t>
            </a:r>
            <a:r>
              <a:rPr lang="de-DE" sz="2800" dirty="0"/>
              <a:t> (USR CNRS-</a:t>
            </a:r>
            <a:r>
              <a:rPr lang="de-DE" sz="2800" dirty="0" err="1"/>
              <a:t>uB</a:t>
            </a:r>
            <a:r>
              <a:rPr lang="de-DE" sz="2800" dirty="0"/>
              <a:t> 3516)</a:t>
            </a:r>
          </a:p>
          <a:p>
            <a:pPr marL="457200" indent="-457200" algn="just">
              <a:buFont typeface="Arial" charset="0"/>
              <a:buChar char="•"/>
            </a:pPr>
            <a:endParaRPr lang="de-DE" sz="2800" dirty="0"/>
          </a:p>
          <a:p>
            <a:pPr marL="457200" indent="-457200" algn="just">
              <a:buFont typeface="Arial" charset="0"/>
              <a:buChar char="•"/>
            </a:pPr>
            <a:r>
              <a:rPr lang="de-DE" sz="2800" dirty="0"/>
              <a:t>Laurent </a:t>
            </a:r>
            <a:r>
              <a:rPr lang="de-DE" sz="2800" b="1" dirty="0"/>
              <a:t>Gautier</a:t>
            </a:r>
            <a:r>
              <a:rPr lang="de-DE" sz="2800" dirty="0"/>
              <a:t> (Prof. Dr., </a:t>
            </a:r>
            <a:r>
              <a:rPr lang="de-DE" sz="2800" dirty="0" err="1"/>
              <a:t>uB</a:t>
            </a:r>
            <a:r>
              <a:rPr lang="de-DE" sz="2800" dirty="0"/>
              <a:t>) &gt; </a:t>
            </a:r>
            <a:r>
              <a:rPr lang="de-DE" sz="2800" dirty="0" smtClean="0"/>
              <a:t>Projekte „</a:t>
            </a:r>
            <a:r>
              <a:rPr lang="de-DE" sz="2800" dirty="0" err="1" smtClean="0"/>
              <a:t>Mineralität</a:t>
            </a:r>
            <a:r>
              <a:rPr lang="de-DE" sz="2800" dirty="0" smtClean="0"/>
              <a:t>“ </a:t>
            </a:r>
            <a:r>
              <a:rPr lang="de-DE" sz="2800" dirty="0"/>
              <a:t>/ </a:t>
            </a:r>
            <a:r>
              <a:rPr lang="de-DE" sz="2800" dirty="0" smtClean="0"/>
              <a:t>„</a:t>
            </a:r>
            <a:r>
              <a:rPr lang="de-DE" sz="2800" dirty="0" err="1" smtClean="0"/>
              <a:t>OenoLex</a:t>
            </a:r>
            <a:r>
              <a:rPr lang="de-DE" sz="2800" dirty="0" smtClean="0"/>
              <a:t> Bourgogne“ </a:t>
            </a:r>
            <a:r>
              <a:rPr lang="de-DE" sz="2800" dirty="0"/>
              <a:t>+ Gautier/</a:t>
            </a:r>
            <a:r>
              <a:rPr lang="de-DE" sz="2800" dirty="0" err="1"/>
              <a:t>Lavric</a:t>
            </a:r>
            <a:r>
              <a:rPr lang="de-DE" sz="2800" dirty="0"/>
              <a:t> (</a:t>
            </a:r>
            <a:r>
              <a:rPr lang="de-DE" sz="2800" dirty="0" err="1"/>
              <a:t>Hg</a:t>
            </a:r>
            <a:r>
              <a:rPr lang="de-DE" sz="2800" dirty="0"/>
              <a:t>) 2015 &gt; Projekt </a:t>
            </a:r>
            <a:r>
              <a:rPr lang="de-DE" sz="2800" i="1" dirty="0"/>
              <a:t>Word4Wines</a:t>
            </a:r>
            <a:r>
              <a:rPr lang="de-DE" sz="2800" dirty="0"/>
              <a:t> + </a:t>
            </a:r>
            <a:r>
              <a:rPr lang="de-DE" sz="2800" dirty="0" smtClean="0"/>
              <a:t>Dissertationen</a:t>
            </a:r>
            <a:endParaRPr lang="de-DE" sz="2800" dirty="0"/>
          </a:p>
        </p:txBody>
      </p:sp>
    </p:spTree>
    <p:extLst>
      <p:ext uri="{BB962C8B-B14F-4D97-AF65-F5344CB8AC3E}">
        <p14:creationId xmlns:p14="http://schemas.microsoft.com/office/powerpoint/2010/main" val="790717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4</a:t>
            </a:fld>
            <a:endParaRPr lang="fr-FR"/>
          </a:p>
        </p:txBody>
      </p:sp>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964416" y="2057955"/>
            <a:ext cx="10329455" cy="3539430"/>
          </a:xfrm>
          <a:prstGeom prst="rect">
            <a:avLst/>
          </a:prstGeom>
        </p:spPr>
        <p:txBody>
          <a:bodyPr wrap="square">
            <a:spAutoFit/>
          </a:bodyPr>
          <a:lstStyle/>
          <a:p>
            <a:pPr marL="457200" indent="-457200" algn="just">
              <a:buFont typeface="Arial" charset="0"/>
              <a:buChar char="•"/>
            </a:pPr>
            <a:r>
              <a:rPr lang="fr-FR" sz="2800" b="1" dirty="0"/>
              <a:t>Bach (2017)</a:t>
            </a:r>
            <a:r>
              <a:rPr lang="fr-FR" sz="2800" dirty="0"/>
              <a:t>, </a:t>
            </a:r>
            <a:r>
              <a:rPr lang="fr-FR" sz="2800" i="1" dirty="0" err="1"/>
              <a:t>Prototypicité</a:t>
            </a:r>
            <a:r>
              <a:rPr lang="fr-FR" sz="2800" i="1" dirty="0"/>
              <a:t> dans les discours de vente du vin. Étude contrastive français-allemand en Bourgogne et Rhénanie-Palatinat </a:t>
            </a:r>
            <a:r>
              <a:rPr lang="fr-FR" sz="2800" dirty="0"/>
              <a:t>[Masterarbeit]</a:t>
            </a:r>
          </a:p>
          <a:p>
            <a:pPr marL="460375" indent="-47625" algn="just"/>
            <a:r>
              <a:rPr lang="fr-FR" sz="2800" dirty="0"/>
              <a:t>+ Dissertation: </a:t>
            </a:r>
            <a:r>
              <a:rPr lang="fr-FR" sz="2800" i="1" dirty="0" err="1"/>
              <a:t>Prototypische</a:t>
            </a:r>
            <a:r>
              <a:rPr lang="fr-FR" sz="2800" i="1" dirty="0"/>
              <a:t> </a:t>
            </a:r>
            <a:r>
              <a:rPr lang="fr-FR" sz="2800" i="1" dirty="0" err="1"/>
              <a:t>Text-Bild-Werbungen</a:t>
            </a:r>
            <a:r>
              <a:rPr lang="fr-FR" sz="2800" i="1" dirty="0"/>
              <a:t> </a:t>
            </a:r>
            <a:r>
              <a:rPr lang="fr-FR" sz="2800" i="1" dirty="0" err="1"/>
              <a:t>im</a:t>
            </a:r>
            <a:r>
              <a:rPr lang="fr-FR" sz="2800" i="1" dirty="0"/>
              <a:t> </a:t>
            </a:r>
            <a:r>
              <a:rPr lang="fr-FR" sz="2800" i="1" dirty="0" err="1"/>
              <a:t>Weinverkauf</a:t>
            </a:r>
            <a:r>
              <a:rPr lang="fr-FR" sz="2800" i="1" dirty="0"/>
              <a:t>. Analyse </a:t>
            </a:r>
            <a:r>
              <a:rPr lang="fr-FR" sz="2800" i="1" dirty="0" err="1"/>
              <a:t>eines</a:t>
            </a:r>
            <a:r>
              <a:rPr lang="fr-FR" sz="2800" i="1" dirty="0"/>
              <a:t> </a:t>
            </a:r>
            <a:r>
              <a:rPr lang="fr-FR" sz="2800" i="1" dirty="0" err="1"/>
              <a:t>multimodalen</a:t>
            </a:r>
            <a:r>
              <a:rPr lang="fr-FR" sz="2800" i="1" dirty="0"/>
              <a:t> </a:t>
            </a:r>
            <a:r>
              <a:rPr lang="fr-FR" sz="2800" i="1" dirty="0" err="1"/>
              <a:t>Diskurses</a:t>
            </a:r>
            <a:r>
              <a:rPr lang="fr-FR" sz="2800" i="1" dirty="0"/>
              <a:t> </a:t>
            </a:r>
            <a:r>
              <a:rPr lang="fr-FR" sz="2800" i="1" dirty="0" err="1"/>
              <a:t>und</a:t>
            </a:r>
            <a:r>
              <a:rPr lang="fr-FR" sz="2800" i="1" dirty="0"/>
              <a:t> seiner </a:t>
            </a:r>
            <a:r>
              <a:rPr lang="fr-FR" sz="2800" i="1" dirty="0" err="1"/>
              <a:t>Rezeption</a:t>
            </a:r>
            <a:endParaRPr lang="fr-FR" sz="2800" b="1" i="1" dirty="0"/>
          </a:p>
          <a:p>
            <a:pPr marL="457200" indent="-457200" algn="just">
              <a:buFont typeface="Arial" charset="0"/>
              <a:buChar char="•"/>
            </a:pPr>
            <a:endParaRPr lang="fr-FR" sz="2800" b="1" dirty="0"/>
          </a:p>
          <a:p>
            <a:pPr marL="457200" indent="-457200" algn="just">
              <a:buFont typeface="Arial" charset="0"/>
              <a:buChar char="•"/>
            </a:pPr>
            <a:r>
              <a:rPr lang="de-DE" sz="2800" b="1" dirty="0"/>
              <a:t>Gautier/Bach 2017a,b</a:t>
            </a:r>
            <a:r>
              <a:rPr lang="de-DE" sz="2800" dirty="0"/>
              <a:t>: Interesse für </a:t>
            </a:r>
            <a:r>
              <a:rPr lang="de-DE" sz="2800" dirty="0" smtClean="0"/>
              <a:t>Äquivalenz im </a:t>
            </a:r>
            <a:r>
              <a:rPr lang="de-DE" sz="2800" dirty="0" err="1" smtClean="0"/>
              <a:t>Ü</a:t>
            </a:r>
            <a:r>
              <a:rPr lang="de-DE" sz="2800" dirty="0" smtClean="0"/>
              <a:t>-Prozess mit terminologischem Ansatz </a:t>
            </a:r>
            <a:endParaRPr lang="de-DE" sz="2800" dirty="0"/>
          </a:p>
        </p:txBody>
      </p:sp>
      <p:sp>
        <p:nvSpPr>
          <p:cNvPr id="3" name="Titel 2"/>
          <p:cNvSpPr>
            <a:spLocks noGrp="1"/>
          </p:cNvSpPr>
          <p:nvPr>
            <p:ph type="title"/>
          </p:nvPr>
        </p:nvSpPr>
        <p:spPr/>
        <p:txBody>
          <a:bodyPr/>
          <a:lstStyle/>
          <a:p>
            <a:endParaRPr lang="de-DE"/>
          </a:p>
        </p:txBody>
      </p:sp>
    </p:spTree>
    <p:extLst>
      <p:ext uri="{BB962C8B-B14F-4D97-AF65-F5344CB8AC3E}">
        <p14:creationId xmlns:p14="http://schemas.microsoft.com/office/powerpoint/2010/main" val="1885526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5</a:t>
            </a:fld>
            <a:endParaRPr lang="fr-FR"/>
          </a:p>
        </p:txBody>
      </p:sp>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1024345" y="447070"/>
            <a:ext cx="10329455" cy="6124754"/>
          </a:xfrm>
          <a:prstGeom prst="rect">
            <a:avLst/>
          </a:prstGeom>
        </p:spPr>
        <p:txBody>
          <a:bodyPr wrap="square" anchor="ctr">
            <a:spAutoFit/>
          </a:bodyPr>
          <a:lstStyle/>
          <a:p>
            <a:pPr marL="457200" indent="-457200" algn="just">
              <a:buFont typeface="Arial" charset="0"/>
              <a:buChar char="•"/>
            </a:pPr>
            <a:r>
              <a:rPr lang="de-DE" sz="2800" dirty="0"/>
              <a:t>Weinbesprechungen stellen für Weinliebhaber – aber auch für Winzer und Weinhändler –   eine </a:t>
            </a:r>
            <a:r>
              <a:rPr lang="de-DE" sz="2800" b="1" dirty="0"/>
              <a:t>wichtige Informationsquelle </a:t>
            </a:r>
            <a:r>
              <a:rPr lang="de-DE" sz="2800" dirty="0"/>
              <a:t>dar, um Wein zu kaufen bzw. zu bewerben (Gautier/</a:t>
            </a:r>
            <a:r>
              <a:rPr lang="de-DE" sz="2800" dirty="0" err="1"/>
              <a:t>Lavric</a:t>
            </a:r>
            <a:r>
              <a:rPr lang="de-DE" sz="2800" dirty="0"/>
              <a:t> (</a:t>
            </a:r>
            <a:r>
              <a:rPr lang="de-DE" sz="2800" dirty="0" err="1"/>
              <a:t>Hg</a:t>
            </a:r>
            <a:r>
              <a:rPr lang="de-DE" sz="2800" dirty="0"/>
              <a:t>) 2015) </a:t>
            </a:r>
          </a:p>
          <a:p>
            <a:pPr marL="457200" indent="-457200" algn="just">
              <a:buFont typeface="Arial" charset="0"/>
              <a:buChar char="•"/>
            </a:pPr>
            <a:endParaRPr lang="de-DE" sz="2800" dirty="0"/>
          </a:p>
          <a:p>
            <a:pPr marL="457200" indent="-457200" algn="just">
              <a:buFont typeface="Arial" charset="0"/>
              <a:buChar char="•"/>
            </a:pPr>
            <a:r>
              <a:rPr lang="de-DE" sz="2800" dirty="0"/>
              <a:t>Wein-Textsorte: </a:t>
            </a:r>
            <a:r>
              <a:rPr lang="de-DE" sz="2800" b="1" dirty="0" smtClean="0"/>
              <a:t>Unterschiedliche Ausprägungen</a:t>
            </a:r>
            <a:endParaRPr lang="de-DE" sz="2800" b="1" dirty="0"/>
          </a:p>
          <a:p>
            <a:pPr marL="457200" indent="-457200" algn="just">
              <a:buFont typeface="Arial" charset="0"/>
              <a:buChar char="•"/>
            </a:pPr>
            <a:endParaRPr lang="de-DE" sz="2800" dirty="0"/>
          </a:p>
          <a:p>
            <a:pPr marL="457200" indent="-457200" algn="just">
              <a:buFont typeface="Arial" charset="0"/>
              <a:buChar char="•"/>
            </a:pPr>
            <a:r>
              <a:rPr lang="de-DE" sz="2800" dirty="0"/>
              <a:t>Mit den neuen </a:t>
            </a:r>
            <a:r>
              <a:rPr lang="de-DE" sz="2800" dirty="0" smtClean="0"/>
              <a:t>Medien erfahren diese Textsorte </a:t>
            </a:r>
            <a:r>
              <a:rPr lang="de-DE" sz="2800" dirty="0"/>
              <a:t>e</a:t>
            </a:r>
            <a:r>
              <a:rPr lang="de-DE" sz="2800" dirty="0" smtClean="0"/>
              <a:t>ine </a:t>
            </a:r>
            <a:r>
              <a:rPr lang="de-DE" sz="2800" dirty="0"/>
              <a:t>Art Renaissance </a:t>
            </a:r>
            <a:r>
              <a:rPr lang="de-DE" sz="2800" dirty="0" smtClean="0"/>
              <a:t>durch </a:t>
            </a:r>
            <a:r>
              <a:rPr lang="de-DE" sz="2800" dirty="0"/>
              <a:t>Blogs</a:t>
            </a:r>
            <a:r>
              <a:rPr lang="de-DE" sz="2800" dirty="0" smtClean="0"/>
              <a:t>, </a:t>
            </a:r>
            <a:r>
              <a:rPr lang="de-DE" sz="2800" dirty="0"/>
              <a:t>Foren </a:t>
            </a:r>
            <a:r>
              <a:rPr lang="de-DE" sz="2800" dirty="0" smtClean="0"/>
              <a:t>oder auf den </a:t>
            </a:r>
            <a:r>
              <a:rPr lang="de-DE" sz="2800" b="1" dirty="0"/>
              <a:t>Verkaufswebseiten</a:t>
            </a:r>
          </a:p>
          <a:p>
            <a:pPr algn="just"/>
            <a:endParaRPr lang="de-DE" sz="2800" dirty="0"/>
          </a:p>
          <a:p>
            <a:pPr marL="457200" indent="-457200" algn="just">
              <a:buFont typeface="Arial" charset="0"/>
              <a:buChar char="•"/>
            </a:pPr>
            <a:r>
              <a:rPr lang="de-DE" sz="2800" dirty="0"/>
              <a:t>Vor dem Hintergrund einer Globalisierung des Weinhandels werden diese Texte immer </a:t>
            </a:r>
            <a:r>
              <a:rPr lang="de-DE" sz="2800" b="1" dirty="0"/>
              <a:t>öfter </a:t>
            </a:r>
            <a:r>
              <a:rPr lang="de-DE" sz="2800" b="1" dirty="0" smtClean="0"/>
              <a:t>übersetzt</a:t>
            </a:r>
          </a:p>
          <a:p>
            <a:pPr algn="just"/>
            <a:endParaRPr lang="de-DE" sz="2800" dirty="0" smtClean="0"/>
          </a:p>
          <a:p>
            <a:pPr marL="457200" indent="-457200" algn="just">
              <a:buFont typeface="Symbol" charset="2"/>
              <a:buChar char="Þ"/>
            </a:pPr>
            <a:r>
              <a:rPr lang="de-DE" sz="2800" dirty="0" smtClean="0"/>
              <a:t>Bedarf an kontrastiven angewandten textsortenorientierten Arbeiten</a:t>
            </a:r>
          </a:p>
        </p:txBody>
      </p:sp>
    </p:spTree>
    <p:extLst>
      <p:ext uri="{BB962C8B-B14F-4D97-AF65-F5344CB8AC3E}">
        <p14:creationId xmlns:p14="http://schemas.microsoft.com/office/powerpoint/2010/main" val="1127321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riangle isocèle 14"/>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isocèle 13"/>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riangle isocèle 12"/>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a:solidFill>
                  <a:srgbClr val="C00000"/>
                </a:solidFill>
              </a:rPr>
              <a:t>2.	</a:t>
            </a:r>
            <a:r>
              <a:rPr lang="de-DE" dirty="0">
                <a:solidFill>
                  <a:srgbClr val="C00000"/>
                </a:solidFill>
              </a:rPr>
              <a:t>Fragestellung</a:t>
            </a:r>
          </a:p>
        </p:txBody>
      </p:sp>
      <p:sp>
        <p:nvSpPr>
          <p:cNvPr id="10" name="Espace réservé du numéro de diapositive 9"/>
          <p:cNvSpPr>
            <a:spLocks noGrp="1"/>
          </p:cNvSpPr>
          <p:nvPr>
            <p:ph type="sldNum" sz="quarter" idx="12"/>
          </p:nvPr>
        </p:nvSpPr>
        <p:spPr/>
        <p:txBody>
          <a:bodyPr/>
          <a:lstStyle/>
          <a:p>
            <a:fld id="{EF45CDD1-B8D0-4CAC-9BED-B16354CE71C4}" type="slidenum">
              <a:rPr lang="fr-FR" smtClean="0"/>
              <a:t>6</a:t>
            </a:fld>
            <a:endParaRPr lang="fr-FR"/>
          </a:p>
        </p:txBody>
      </p:sp>
      <p:sp>
        <p:nvSpPr>
          <p:cNvPr id="11" name="Triangle isocèle 10"/>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Triangle isocèle 11"/>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riangle isocèle 15"/>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1136830" y="2011012"/>
            <a:ext cx="10329455" cy="523220"/>
          </a:xfrm>
          <a:prstGeom prst="rect">
            <a:avLst/>
          </a:prstGeom>
        </p:spPr>
        <p:txBody>
          <a:bodyPr wrap="square">
            <a:spAutoFit/>
          </a:bodyPr>
          <a:lstStyle/>
          <a:p>
            <a:pPr marL="457200" indent="-457200">
              <a:buFont typeface="Arial" charset="0"/>
              <a:buChar char="•"/>
            </a:pPr>
            <a:endParaRPr lang="de-DE" sz="2800" b="1" dirty="0"/>
          </a:p>
        </p:txBody>
      </p:sp>
      <p:sp>
        <p:nvSpPr>
          <p:cNvPr id="3" name="AutoShape 2" descr="https://docs.google.com/drawings/d/sCggT7DqRNTG9zK5wrsAj6g/image?w=391&amp;h=401&amp;rev=13&amp;ac=1"/>
          <p:cNvSpPr>
            <a:spLocks noChangeAspect="1" noChangeArrowheads="1"/>
          </p:cNvSpPr>
          <p:nvPr/>
        </p:nvSpPr>
        <p:spPr bwMode="auto">
          <a:xfrm>
            <a:off x="0" y="0"/>
            <a:ext cx="3724275" cy="3819525"/>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https://docs.google.com/drawings/d/sCggT7DqRNTG9zK5wrsAj6g/image?w=391&amp;h=401&amp;rev=13&amp;ac=1"/>
          <p:cNvSpPr>
            <a:spLocks noChangeAspect="1" noChangeArrowheads="1"/>
          </p:cNvSpPr>
          <p:nvPr/>
        </p:nvSpPr>
        <p:spPr bwMode="auto">
          <a:xfrm>
            <a:off x="152400" y="152400"/>
            <a:ext cx="3724275" cy="3819525"/>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9" name="Inhaltsplatzhalter 8"/>
          <p:cNvSpPr>
            <a:spLocks noGrp="1"/>
          </p:cNvSpPr>
          <p:nvPr>
            <p:ph idx="1"/>
          </p:nvPr>
        </p:nvSpPr>
        <p:spPr/>
        <p:txBody>
          <a:bodyPr>
            <a:normAutofit fontScale="92500" lnSpcReduction="20000"/>
          </a:bodyPr>
          <a:lstStyle/>
          <a:p>
            <a:pPr marL="285750" indent="-285750" algn="just">
              <a:buFont typeface="Arial" charset="0"/>
              <a:buChar char="•"/>
            </a:pPr>
            <a:endParaRPr lang="de-DE" dirty="0"/>
          </a:p>
          <a:p>
            <a:pPr marL="285750" indent="-285750" algn="just">
              <a:buFont typeface="Arial" charset="0"/>
              <a:buChar char="•"/>
            </a:pPr>
            <a:r>
              <a:rPr lang="de-DE" dirty="0"/>
              <a:t>ABER: </a:t>
            </a:r>
            <a:r>
              <a:rPr lang="de-DE" b="1" dirty="0" smtClean="0"/>
              <a:t>kulturelle/kulturspezifische </a:t>
            </a:r>
            <a:r>
              <a:rPr lang="de-DE" b="1" dirty="0"/>
              <a:t>Dimension </a:t>
            </a:r>
            <a:r>
              <a:rPr lang="de-DE" dirty="0" smtClean="0"/>
              <a:t>immer mit gegeben (</a:t>
            </a:r>
            <a:r>
              <a:rPr lang="de-DE" dirty="0" err="1" smtClean="0"/>
              <a:t>Boutaud</a:t>
            </a:r>
            <a:r>
              <a:rPr lang="de-DE" dirty="0" smtClean="0"/>
              <a:t> 2015; Bach 2017</a:t>
            </a:r>
            <a:r>
              <a:rPr lang="de-DE" dirty="0"/>
              <a:t>), die über </a:t>
            </a:r>
            <a:r>
              <a:rPr lang="de-DE" dirty="0" smtClean="0"/>
              <a:t>rein terminologische Aspekte hinausgeht </a:t>
            </a:r>
          </a:p>
          <a:p>
            <a:pPr marL="311150" indent="44450" algn="just">
              <a:buNone/>
            </a:pPr>
            <a:r>
              <a:rPr lang="de-DE" dirty="0" smtClean="0"/>
              <a:t>⇒ Weinbesprechungen sind das Ergebnis von </a:t>
            </a:r>
            <a:r>
              <a:rPr lang="de-DE" b="1" dirty="0" smtClean="0"/>
              <a:t>Diskurstraditionen</a:t>
            </a:r>
            <a:r>
              <a:rPr lang="de-DE" dirty="0" smtClean="0"/>
              <a:t>, welche in jeder Sprache und Kultur </a:t>
            </a:r>
            <a:r>
              <a:rPr lang="de-DE" b="1" dirty="0" smtClean="0"/>
              <a:t>Spuren im Text </a:t>
            </a:r>
            <a:r>
              <a:rPr lang="de-DE" dirty="0" smtClean="0"/>
              <a:t>hinterlassen</a:t>
            </a:r>
            <a:endParaRPr lang="de-DE" b="1" dirty="0"/>
          </a:p>
          <a:p>
            <a:pPr marL="742950" lvl="1" indent="-285750" algn="just">
              <a:buFont typeface="Arial" charset="0"/>
              <a:buChar char="•"/>
            </a:pPr>
            <a:endParaRPr lang="de-DE" sz="2800" dirty="0"/>
          </a:p>
          <a:p>
            <a:pPr marL="285750" indent="-285750" algn="just">
              <a:buFont typeface="Arial" charset="0"/>
              <a:buChar char="•"/>
            </a:pPr>
            <a:r>
              <a:rPr lang="de-DE" dirty="0"/>
              <a:t>Die Reflexion über die (funktionale) </a:t>
            </a:r>
            <a:r>
              <a:rPr lang="de-DE" b="1" dirty="0"/>
              <a:t>Textsortenäquivalenz</a:t>
            </a:r>
            <a:r>
              <a:rPr lang="de-DE" dirty="0"/>
              <a:t> in der Übersetzung kann also anhand dieser Textsorte um viele </a:t>
            </a:r>
            <a:r>
              <a:rPr lang="de-DE" b="1" dirty="0"/>
              <a:t>Dimensionen</a:t>
            </a:r>
            <a:r>
              <a:rPr lang="de-DE" dirty="0"/>
              <a:t> bereichert werden</a:t>
            </a:r>
          </a:p>
          <a:p>
            <a:pPr marL="285750" indent="-285750" algn="just">
              <a:buFont typeface="Arial" charset="0"/>
              <a:buChar char="•"/>
            </a:pPr>
            <a:endParaRPr lang="de-DE" dirty="0"/>
          </a:p>
          <a:p>
            <a:pPr marL="285750" indent="-285750" algn="just">
              <a:buFont typeface="Arial" charset="0"/>
              <a:buChar char="•"/>
            </a:pPr>
            <a:r>
              <a:rPr lang="de-DE" dirty="0"/>
              <a:t>Wie </a:t>
            </a:r>
            <a:r>
              <a:rPr lang="de-DE" dirty="0" smtClean="0"/>
              <a:t>können diese </a:t>
            </a:r>
            <a:r>
              <a:rPr lang="de-DE" dirty="0"/>
              <a:t>Dimensionen den </a:t>
            </a:r>
            <a:r>
              <a:rPr lang="de-DE" dirty="0" smtClean="0"/>
              <a:t>Übersetzungsprozess</a:t>
            </a:r>
            <a:r>
              <a:rPr lang="de-DE" i="1" dirty="0" smtClean="0"/>
              <a:t> </a:t>
            </a:r>
            <a:r>
              <a:rPr lang="de-DE" b="1" dirty="0" smtClean="0"/>
              <a:t>überwinden</a:t>
            </a:r>
            <a:r>
              <a:rPr lang="de-DE" dirty="0" smtClean="0"/>
              <a:t>?</a:t>
            </a:r>
            <a:r>
              <a:rPr lang="de-DE" i="1" dirty="0" smtClean="0"/>
              <a:t> </a:t>
            </a:r>
            <a:endParaRPr lang="de-DE" dirty="0"/>
          </a:p>
        </p:txBody>
      </p:sp>
    </p:spTree>
    <p:extLst>
      <p:ext uri="{BB962C8B-B14F-4D97-AF65-F5344CB8AC3E}">
        <p14:creationId xmlns:p14="http://schemas.microsoft.com/office/powerpoint/2010/main" val="1077213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riangle isocèle 15"/>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Triangle isocèle 16"/>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Triangle isocèle 17"/>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Triangle isocèle 18"/>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riangle isocèle 19"/>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a:solidFill>
                  <a:srgbClr val="C00000"/>
                </a:solidFill>
              </a:rPr>
              <a:t>3.	</a:t>
            </a:r>
            <a:r>
              <a:rPr lang="fr-FR" dirty="0" err="1">
                <a:solidFill>
                  <a:srgbClr val="C00000"/>
                </a:solidFill>
              </a:rPr>
              <a:t>Korpus</a:t>
            </a:r>
            <a:endParaRPr lang="fr-FR" dirty="0">
              <a:solidFill>
                <a:srgbClr val="C00000"/>
              </a:solidFill>
            </a:endParaRPr>
          </a:p>
        </p:txBody>
      </p:sp>
      <p:sp>
        <p:nvSpPr>
          <p:cNvPr id="14" name="Espace réservé du numéro de diapositive 13"/>
          <p:cNvSpPr>
            <a:spLocks noGrp="1"/>
          </p:cNvSpPr>
          <p:nvPr>
            <p:ph type="sldNum" sz="quarter" idx="12"/>
          </p:nvPr>
        </p:nvSpPr>
        <p:spPr/>
        <p:txBody>
          <a:bodyPr/>
          <a:lstStyle/>
          <a:p>
            <a:fld id="{EF45CDD1-B8D0-4CAC-9BED-B16354CE71C4}" type="slidenum">
              <a:rPr lang="fr-FR" smtClean="0"/>
              <a:t>7</a:t>
            </a:fld>
            <a:endParaRPr lang="fr-FR"/>
          </a:p>
        </p:txBody>
      </p:sp>
      <p:sp>
        <p:nvSpPr>
          <p:cNvPr id="15" name="Triangle isocèle 14"/>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idx="1"/>
          </p:nvPr>
        </p:nvSpPr>
        <p:spPr>
          <a:xfrm>
            <a:off x="838200" y="1981467"/>
            <a:ext cx="10515600" cy="5008334"/>
          </a:xfrm>
        </p:spPr>
        <p:txBody>
          <a:bodyPr>
            <a:normAutofit fontScale="92500" lnSpcReduction="10000"/>
          </a:bodyPr>
          <a:lstStyle/>
          <a:p>
            <a:r>
              <a:rPr lang="de-DE" dirty="0" smtClean="0"/>
              <a:t>Kombination von 2 </a:t>
            </a:r>
            <a:r>
              <a:rPr lang="de-DE" b="1" i="1" dirty="0" smtClean="0"/>
              <a:t>ad-hoc-</a:t>
            </a:r>
            <a:r>
              <a:rPr lang="de-DE" b="1" dirty="0" smtClean="0"/>
              <a:t>Korpora: </a:t>
            </a:r>
            <a:r>
              <a:rPr lang="de-DE" dirty="0" smtClean="0"/>
              <a:t>parallele </a:t>
            </a:r>
            <a:r>
              <a:rPr lang="de-DE" dirty="0" err="1" smtClean="0"/>
              <a:t>Bitexte</a:t>
            </a:r>
            <a:r>
              <a:rPr lang="de-DE" dirty="0" smtClean="0"/>
              <a:t> + originale Texte in beiden Sprachen (</a:t>
            </a:r>
            <a:r>
              <a:rPr lang="de-DE" dirty="0" err="1" smtClean="0"/>
              <a:t>Teubert</a:t>
            </a:r>
            <a:r>
              <a:rPr lang="de-DE" dirty="0"/>
              <a:t>, 1996)</a:t>
            </a:r>
          </a:p>
          <a:p>
            <a:endParaRPr lang="de-DE" dirty="0"/>
          </a:p>
          <a:p>
            <a:r>
              <a:rPr lang="de-DE" dirty="0"/>
              <a:t>Manueller </a:t>
            </a:r>
            <a:r>
              <a:rPr lang="de-DE" dirty="0" smtClean="0"/>
              <a:t>Abruf digitaler Texte von </a:t>
            </a:r>
            <a:r>
              <a:rPr lang="de-DE" b="1" dirty="0" smtClean="0"/>
              <a:t>Online-Weinhändlern</a:t>
            </a:r>
            <a:endParaRPr lang="de-DE" b="1" dirty="0"/>
          </a:p>
          <a:p>
            <a:endParaRPr lang="de-DE" dirty="0"/>
          </a:p>
          <a:p>
            <a:r>
              <a:rPr lang="de-DE" b="1" dirty="0"/>
              <a:t>D</a:t>
            </a:r>
            <a:r>
              <a:rPr lang="de-DE" b="1" dirty="0" smtClean="0"/>
              <a:t>eutsch-französische</a:t>
            </a:r>
            <a:r>
              <a:rPr lang="de-DE" dirty="0" smtClean="0"/>
              <a:t> </a:t>
            </a:r>
            <a:r>
              <a:rPr lang="de-DE" dirty="0"/>
              <a:t>Texte</a:t>
            </a:r>
          </a:p>
          <a:p>
            <a:endParaRPr lang="de-DE" dirty="0"/>
          </a:p>
          <a:p>
            <a:r>
              <a:rPr lang="de-DE" dirty="0"/>
              <a:t>200 + 200 = 400 Weine</a:t>
            </a:r>
            <a:br>
              <a:rPr lang="de-DE" dirty="0"/>
            </a:br>
            <a:r>
              <a:rPr lang="de-DE" dirty="0"/>
              <a:t>31 000 + 37 000  = 68 000 Wörter</a:t>
            </a:r>
          </a:p>
          <a:p>
            <a:endParaRPr lang="de-DE" dirty="0"/>
          </a:p>
          <a:p>
            <a:r>
              <a:rPr lang="de-DE" dirty="0"/>
              <a:t>Struktur: Name + Herkunft + </a:t>
            </a:r>
            <a:r>
              <a:rPr lang="de-DE" b="1" dirty="0" smtClean="0"/>
              <a:t>Vorstellung </a:t>
            </a:r>
            <a:r>
              <a:rPr lang="de-DE" b="1" dirty="0"/>
              <a:t>und/oder Verkostungsnote</a:t>
            </a:r>
          </a:p>
        </p:txBody>
      </p:sp>
    </p:spTree>
    <p:extLst>
      <p:ext uri="{BB962C8B-B14F-4D97-AF65-F5344CB8AC3E}">
        <p14:creationId xmlns:p14="http://schemas.microsoft.com/office/powerpoint/2010/main" val="1816561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riangle isocèle 15"/>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Triangle isocèle 16"/>
          <p:cNvSpPr/>
          <p:nvPr/>
        </p:nvSpPr>
        <p:spPr>
          <a:xfrm rot="5400000">
            <a:off x="6833470" y="-499881"/>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Triangle isocèle 17"/>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Triangle isocèle 18"/>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riangle isocèle 19"/>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space réservé du numéro de diapositive 13"/>
          <p:cNvSpPr>
            <a:spLocks noGrp="1"/>
          </p:cNvSpPr>
          <p:nvPr>
            <p:ph type="sldNum" sz="quarter" idx="12"/>
          </p:nvPr>
        </p:nvSpPr>
        <p:spPr/>
        <p:txBody>
          <a:bodyPr/>
          <a:lstStyle/>
          <a:p>
            <a:fld id="{EF45CDD1-B8D0-4CAC-9BED-B16354CE71C4}" type="slidenum">
              <a:rPr lang="fr-FR" smtClean="0"/>
              <a:t>8</a:t>
            </a:fld>
            <a:endParaRPr lang="fr-FR"/>
          </a:p>
        </p:txBody>
      </p:sp>
      <p:sp>
        <p:nvSpPr>
          <p:cNvPr id="15" name="Triangle isocèle 14"/>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contenu 11"/>
          <p:cNvSpPr>
            <a:spLocks noGrp="1"/>
          </p:cNvSpPr>
          <p:nvPr>
            <p:ph idx="1"/>
          </p:nvPr>
        </p:nvSpPr>
        <p:spPr>
          <a:xfrm>
            <a:off x="547537" y="378388"/>
            <a:ext cx="10515600" cy="4351338"/>
          </a:xfrm>
        </p:spPr>
        <p:txBody>
          <a:bodyPr/>
          <a:lstStyle/>
          <a:p>
            <a:pPr marL="0" indent="0" algn="ctr">
              <a:lnSpc>
                <a:spcPct val="100000"/>
              </a:lnSpc>
              <a:spcBef>
                <a:spcPts val="0"/>
              </a:spcBef>
              <a:buNone/>
            </a:pPr>
            <a:r>
              <a:rPr lang="fr-FR" b="1" dirty="0" err="1"/>
              <a:t>Vergleichbares</a:t>
            </a:r>
            <a:r>
              <a:rPr lang="fr-FR" b="1" dirty="0"/>
              <a:t> </a:t>
            </a:r>
            <a:r>
              <a:rPr lang="fr-FR" b="1" dirty="0" err="1"/>
              <a:t>Korpus</a:t>
            </a:r>
            <a:endParaRPr lang="fr-FR" b="1" dirty="0"/>
          </a:p>
          <a:p>
            <a:pPr>
              <a:lnSpc>
                <a:spcPct val="100000"/>
              </a:lnSpc>
              <a:spcBef>
                <a:spcPts val="0"/>
              </a:spcBef>
            </a:pPr>
            <a:endParaRPr lang="fr-FR" dirty="0"/>
          </a:p>
          <a:p>
            <a:pPr>
              <a:lnSpc>
                <a:spcPct val="100000"/>
              </a:lnSpc>
              <a:spcBef>
                <a:spcPts val="0"/>
              </a:spcBef>
            </a:pPr>
            <a:r>
              <a:rPr lang="de-DE" dirty="0"/>
              <a:t>Originale vergleichbare Texte (</a:t>
            </a:r>
            <a:r>
              <a:rPr lang="de-DE" dirty="0" err="1"/>
              <a:t>Teubert</a:t>
            </a:r>
            <a:r>
              <a:rPr lang="de-DE" dirty="0"/>
              <a:t> 1996) </a:t>
            </a:r>
            <a:r>
              <a:rPr lang="de-DE" dirty="0" smtClean="0"/>
              <a:t>in </a:t>
            </a:r>
            <a:r>
              <a:rPr lang="de-DE" dirty="0"/>
              <a:t>beiden Sprachen</a:t>
            </a:r>
            <a:endParaRPr lang="fr-FR" dirty="0"/>
          </a:p>
          <a:p>
            <a:pPr>
              <a:lnSpc>
                <a:spcPct val="100000"/>
              </a:lnSpc>
              <a:spcBef>
                <a:spcPts val="0"/>
              </a:spcBef>
            </a:pPr>
            <a:endParaRPr lang="de-DE" dirty="0"/>
          </a:p>
        </p:txBody>
      </p:sp>
      <p:graphicFrame>
        <p:nvGraphicFramePr>
          <p:cNvPr id="5" name="Diagramm 4"/>
          <p:cNvGraphicFramePr/>
          <p:nvPr>
            <p:extLst>
              <p:ext uri="{D42A27DB-BD31-4B8C-83A1-F6EECF244321}">
                <p14:modId xmlns:p14="http://schemas.microsoft.com/office/powerpoint/2010/main" val="1377184672"/>
              </p:ext>
            </p:extLst>
          </p:nvPr>
        </p:nvGraphicFramePr>
        <p:xfrm>
          <a:off x="1384662" y="1110826"/>
          <a:ext cx="9457974" cy="61340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4391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riangle isocèle 15"/>
          <p:cNvSpPr/>
          <p:nvPr/>
        </p:nvSpPr>
        <p:spPr>
          <a:xfrm rot="5400000">
            <a:off x="141513" y="4808618"/>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Triangle isocèle 16"/>
          <p:cNvSpPr/>
          <p:nvPr/>
        </p:nvSpPr>
        <p:spPr>
          <a:xfrm rot="5400000">
            <a:off x="6683829" y="-63827"/>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Triangle isocèle 17"/>
          <p:cNvSpPr/>
          <p:nvPr/>
        </p:nvSpPr>
        <p:spPr>
          <a:xfrm rot="5400000">
            <a:off x="7474675" y="3894219"/>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Triangle isocèle 18"/>
          <p:cNvSpPr/>
          <p:nvPr/>
        </p:nvSpPr>
        <p:spPr>
          <a:xfrm rot="5400000">
            <a:off x="2834095" y="2574870"/>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Triangle isocèle 19"/>
          <p:cNvSpPr/>
          <p:nvPr/>
        </p:nvSpPr>
        <p:spPr>
          <a:xfrm rot="5400000">
            <a:off x="10755903" y="1255522"/>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space réservé du numéro de diapositive 13"/>
          <p:cNvSpPr>
            <a:spLocks noGrp="1"/>
          </p:cNvSpPr>
          <p:nvPr>
            <p:ph type="sldNum" sz="quarter" idx="12"/>
          </p:nvPr>
        </p:nvSpPr>
        <p:spPr/>
        <p:txBody>
          <a:bodyPr/>
          <a:lstStyle/>
          <a:p>
            <a:fld id="{EF45CDD1-B8D0-4CAC-9BED-B16354CE71C4}" type="slidenum">
              <a:rPr lang="fr-FR" smtClean="0"/>
              <a:t>9</a:t>
            </a:fld>
            <a:endParaRPr lang="fr-FR"/>
          </a:p>
        </p:txBody>
      </p:sp>
      <p:sp>
        <p:nvSpPr>
          <p:cNvPr id="15" name="Triangle isocèle 14"/>
          <p:cNvSpPr/>
          <p:nvPr/>
        </p:nvSpPr>
        <p:spPr>
          <a:xfrm rot="5400000">
            <a:off x="-1051561" y="864593"/>
            <a:ext cx="2638697" cy="2233748"/>
          </a:xfrm>
          <a:prstGeom prst="triangle">
            <a:avLst/>
          </a:prstGeom>
          <a:solidFill>
            <a:schemeClr val="bg1">
              <a:lumMod val="85000"/>
              <a:alpha val="3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space réservé du contenu 11"/>
          <p:cNvSpPr>
            <a:spLocks noGrp="1"/>
          </p:cNvSpPr>
          <p:nvPr>
            <p:ph idx="1"/>
          </p:nvPr>
        </p:nvSpPr>
        <p:spPr>
          <a:xfrm>
            <a:off x="442777" y="544505"/>
            <a:ext cx="10515600" cy="4351338"/>
          </a:xfrm>
        </p:spPr>
        <p:txBody>
          <a:bodyPr/>
          <a:lstStyle/>
          <a:p>
            <a:pPr marL="0" indent="0" algn="ctr">
              <a:lnSpc>
                <a:spcPct val="100000"/>
              </a:lnSpc>
              <a:spcBef>
                <a:spcPts val="0"/>
              </a:spcBef>
              <a:buNone/>
            </a:pPr>
            <a:r>
              <a:rPr lang="fr-FR" b="1" dirty="0" err="1"/>
              <a:t>Paralleles</a:t>
            </a:r>
            <a:r>
              <a:rPr lang="fr-FR" b="1" dirty="0"/>
              <a:t> </a:t>
            </a:r>
            <a:r>
              <a:rPr lang="fr-FR" b="1" dirty="0" err="1"/>
              <a:t>Korpus</a:t>
            </a:r>
            <a:endParaRPr lang="fr-FR" b="1" dirty="0"/>
          </a:p>
          <a:p>
            <a:pPr>
              <a:lnSpc>
                <a:spcPct val="100000"/>
              </a:lnSpc>
              <a:spcBef>
                <a:spcPts val="0"/>
              </a:spcBef>
            </a:pPr>
            <a:endParaRPr lang="fr-FR" dirty="0"/>
          </a:p>
          <a:p>
            <a:pPr>
              <a:lnSpc>
                <a:spcPct val="100000"/>
              </a:lnSpc>
              <a:spcBef>
                <a:spcPts val="0"/>
              </a:spcBef>
            </a:pPr>
            <a:r>
              <a:rPr lang="de-DE" dirty="0"/>
              <a:t>Parallele</a:t>
            </a:r>
            <a:r>
              <a:rPr lang="de-DE" strike="sngStrike" dirty="0"/>
              <a:t> </a:t>
            </a:r>
            <a:r>
              <a:rPr lang="de-DE" dirty="0"/>
              <a:t>Bi-Texte (</a:t>
            </a:r>
            <a:r>
              <a:rPr lang="de-DE" dirty="0" err="1"/>
              <a:t>Teubert</a:t>
            </a:r>
            <a:r>
              <a:rPr lang="de-DE" dirty="0"/>
              <a:t> 1996</a:t>
            </a:r>
            <a:r>
              <a:rPr lang="de-DE" dirty="0" smtClean="0"/>
              <a:t>)</a:t>
            </a:r>
          </a:p>
        </p:txBody>
      </p:sp>
      <p:graphicFrame>
        <p:nvGraphicFramePr>
          <p:cNvPr id="31" name="Diagramm 30"/>
          <p:cNvGraphicFramePr/>
          <p:nvPr>
            <p:extLst>
              <p:ext uri="{D42A27DB-BD31-4B8C-83A1-F6EECF244321}">
                <p14:modId xmlns:p14="http://schemas.microsoft.com/office/powerpoint/2010/main" val="230702005"/>
              </p:ext>
            </p:extLst>
          </p:nvPr>
        </p:nvGraphicFramePr>
        <p:xfrm>
          <a:off x="1272956" y="909915"/>
          <a:ext cx="8855242" cy="40742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2" name="Diagramm 31"/>
          <p:cNvGraphicFramePr/>
          <p:nvPr>
            <p:extLst>
              <p:ext uri="{D42A27DB-BD31-4B8C-83A1-F6EECF244321}">
                <p14:modId xmlns:p14="http://schemas.microsoft.com/office/powerpoint/2010/main" val="2023736405"/>
              </p:ext>
            </p:extLst>
          </p:nvPr>
        </p:nvGraphicFramePr>
        <p:xfrm>
          <a:off x="1272956" y="3343966"/>
          <a:ext cx="8855242" cy="422790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991320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1571</Words>
  <Application>Microsoft Macintosh PowerPoint</Application>
  <PresentationFormat>Breitbild</PresentationFormat>
  <Paragraphs>269</Paragraphs>
  <Slides>22</Slides>
  <Notes>14</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22</vt:i4>
      </vt:variant>
    </vt:vector>
  </HeadingPairs>
  <TitlesOfParts>
    <vt:vector size="28" baseType="lpstr">
      <vt:lpstr>Calibri</vt:lpstr>
      <vt:lpstr>Calibri Light</vt:lpstr>
      <vt:lpstr>Symbol</vt:lpstr>
      <vt:lpstr>Times New Roman</vt:lpstr>
      <vt:lpstr>Arial</vt:lpstr>
      <vt:lpstr>Thème Office</vt:lpstr>
      <vt:lpstr>Zum Zusammenspiel von Textsorten- und Kulturspezifika in der Übersetzung von Weinbesprechungen</vt:lpstr>
      <vt:lpstr>Gliederung</vt:lpstr>
      <vt:lpstr>1.  Kontext</vt:lpstr>
      <vt:lpstr>PowerPoint-Präsentation</vt:lpstr>
      <vt:lpstr>PowerPoint-Präsentation</vt:lpstr>
      <vt:lpstr>2. Fragestellung</vt:lpstr>
      <vt:lpstr>3. Korpus</vt:lpstr>
      <vt:lpstr>PowerPoint-Präsentation</vt:lpstr>
      <vt:lpstr>PowerPoint-Präsentation</vt:lpstr>
      <vt:lpstr>4. Methodologie</vt:lpstr>
      <vt:lpstr>PowerPoint-Präsentation</vt:lpstr>
      <vt:lpstr>PowerPoint-Präsentation</vt:lpstr>
      <vt:lpstr>5.  Diskussion</vt:lpstr>
      <vt:lpstr>PowerPoint-Präsentation</vt:lpstr>
      <vt:lpstr>PowerPoint-Präsentation</vt:lpstr>
      <vt:lpstr>PowerPoint-Präsentation</vt:lpstr>
      <vt:lpstr>PowerPoint-Präsentation</vt:lpstr>
      <vt:lpstr>PowerPoint-Präsentation</vt:lpstr>
      <vt:lpstr>PowerPoint-Präsentation</vt:lpstr>
      <vt:lpstr>6. Aus- und Rückblick</vt:lpstr>
      <vt:lpstr>PowerPoint-Präsentation</vt:lpstr>
      <vt:lpstr>Danke!</vt:lpstr>
    </vt:vector>
  </TitlesOfParts>
  <Company>Hewlett-Packard</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Eine Diskursanalyse den Weinhändlern und Winzern mit der Textmuster-Theorie</dc:title>
  <dc:creator>Matthieu</dc:creator>
  <cp:lastModifiedBy>Matthieu Bach</cp:lastModifiedBy>
  <cp:revision>284</cp:revision>
  <dcterms:created xsi:type="dcterms:W3CDTF">2017-03-19T19:31:21Z</dcterms:created>
  <dcterms:modified xsi:type="dcterms:W3CDTF">2017-12-08T07:41:08Z</dcterms:modified>
</cp:coreProperties>
</file>